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17"/>
  </p:notesMasterIdLst>
  <p:handoutMasterIdLst>
    <p:handoutMasterId r:id="rId18"/>
  </p:handoutMasterIdLst>
  <p:sldIdLst>
    <p:sldId id="258" r:id="rId5"/>
    <p:sldId id="271" r:id="rId6"/>
    <p:sldId id="382" r:id="rId7"/>
    <p:sldId id="335" r:id="rId8"/>
    <p:sldId id="376" r:id="rId9"/>
    <p:sldId id="338" r:id="rId10"/>
    <p:sldId id="337" r:id="rId11"/>
    <p:sldId id="368" r:id="rId12"/>
    <p:sldId id="341" r:id="rId13"/>
    <p:sldId id="352" r:id="rId14"/>
    <p:sldId id="360" r:id="rId15"/>
    <p:sldId id="36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39" autoAdjust="0"/>
  </p:normalViewPr>
  <p:slideViewPr>
    <p:cSldViewPr snapToGrid="0">
      <p:cViewPr varScale="1">
        <p:scale>
          <a:sx n="105" d="100"/>
          <a:sy n="105" d="100"/>
        </p:scale>
        <p:origin x="840" y="96"/>
      </p:cViewPr>
      <p:guideLst/>
    </p:cSldViewPr>
  </p:slideViewPr>
  <p:notesTextViewPr>
    <p:cViewPr>
      <p:scale>
        <a:sx n="1" d="1"/>
        <a:sy n="1" d="1"/>
      </p:scale>
      <p:origin x="0" y="0"/>
    </p:cViewPr>
  </p:notesTextViewPr>
  <p:notesViewPr>
    <p:cSldViewPr snapToGrid="0">
      <p:cViewPr>
        <p:scale>
          <a:sx n="50" d="100"/>
          <a:sy n="50" d="100"/>
        </p:scale>
        <p:origin x="3403"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748E1AF-6343-46AA-8AEF-4C12F4118850}" type="datetimeFigureOut">
              <a:rPr lang="en-US" smtClean="0"/>
              <a:t>1/6/2026</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9D2517-63AA-420A-887D-BE60360A8F4D}" type="datetimeFigureOut">
              <a:rPr lang="en-US" noProof="0" smtClean="0"/>
              <a:t>1/6/2026</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new construction market in the last 5 years with relatively no or few homes built in 2025-2017. Much of this in Eagles Basin and Coulee Way development. California Overland is expanding their business with a commercial truck wash. Significant staff time spent on agreements to ensure that waste generated would not overwhelm our own system. Lots of reroofs this year due to storm damage. </a:t>
            </a:r>
          </a:p>
        </p:txBody>
      </p:sp>
      <p:sp>
        <p:nvSpPr>
          <p:cNvPr id="4" name="Slide Number Placeholder 3"/>
          <p:cNvSpPr>
            <a:spLocks noGrp="1"/>
          </p:cNvSpPr>
          <p:nvPr>
            <p:ph type="sldNum" sz="quarter" idx="5"/>
          </p:nvPr>
        </p:nvSpPr>
        <p:spPr/>
        <p:txBody>
          <a:bodyPr/>
          <a:lstStyle/>
          <a:p>
            <a:fld id="{284ECAD9-32EE-4091-BDA5-6BD15ACC5E58}" type="slidenum">
              <a:rPr lang="en-US" noProof="0" smtClean="0"/>
              <a:t>11</a:t>
            </a:fld>
            <a:endParaRPr lang="en-US" noProof="0" dirty="0"/>
          </a:p>
        </p:txBody>
      </p:sp>
    </p:spTree>
    <p:extLst>
      <p:ext uri="{BB962C8B-B14F-4D97-AF65-F5344CB8AC3E}">
        <p14:creationId xmlns:p14="http://schemas.microsoft.com/office/powerpoint/2010/main" val="374565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a:t>
            </a:fld>
            <a:endParaRPr lang="en-US" noProof="0" dirty="0"/>
          </a:p>
        </p:txBody>
      </p:sp>
    </p:spTree>
    <p:extLst>
      <p:ext uri="{BB962C8B-B14F-4D97-AF65-F5344CB8AC3E}">
        <p14:creationId xmlns:p14="http://schemas.microsoft.com/office/powerpoint/2010/main" val="63755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862E-FBFB-D347-E3AE-DABFDBCA7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0A3A1-057C-5A62-CA3D-ED9167BF7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0A8CA-4A98-800B-5683-03FB5D19CF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64C82C-9105-28CE-70E0-5E5012B17B20}"/>
              </a:ext>
            </a:extLst>
          </p:cNvPr>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19744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dirty="0"/>
          </a:p>
        </p:txBody>
      </p:sp>
    </p:spTree>
    <p:extLst>
      <p:ext uri="{BB962C8B-B14F-4D97-AF65-F5344CB8AC3E}">
        <p14:creationId xmlns:p14="http://schemas.microsoft.com/office/powerpoint/2010/main" val="343538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a:t>
            </a:fld>
            <a:endParaRPr lang="en-US" noProof="0" dirty="0"/>
          </a:p>
        </p:txBody>
      </p:sp>
    </p:spTree>
    <p:extLst>
      <p:ext uri="{BB962C8B-B14F-4D97-AF65-F5344CB8AC3E}">
        <p14:creationId xmlns:p14="http://schemas.microsoft.com/office/powerpoint/2010/main" val="248017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7</a:t>
            </a:fld>
            <a:endParaRPr lang="en-US" noProof="0" dirty="0"/>
          </a:p>
        </p:txBody>
      </p:sp>
    </p:spTree>
    <p:extLst>
      <p:ext uri="{BB962C8B-B14F-4D97-AF65-F5344CB8AC3E}">
        <p14:creationId xmlns:p14="http://schemas.microsoft.com/office/powerpoint/2010/main" val="292557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Fire Station had quite significant work done this year to add an addition which allowed them to store all of their equipment in one location versus multiple sites throughout the city, replaced a cracked concrete apron, upgraded their hold ventilation system which did not meet code and was a safety hazard, replaced a deteriorating floor drain. We began our 2025 street project which covers Skyline Drive, 3</a:t>
            </a:r>
            <a:r>
              <a:rPr lang="en-US" baseline="30000" dirty="0"/>
              <a:t>rd</a:t>
            </a:r>
            <a:r>
              <a:rPr lang="en-US" dirty="0"/>
              <a:t> street west, Maiden Avenue, 11</a:t>
            </a:r>
            <a:r>
              <a:rPr lang="en-US" baseline="30000" dirty="0"/>
              <a:t>th</a:t>
            </a:r>
            <a:r>
              <a:rPr lang="en-US" dirty="0"/>
              <a:t> street east </a:t>
            </a:r>
          </a:p>
        </p:txBody>
      </p:sp>
      <p:sp>
        <p:nvSpPr>
          <p:cNvPr id="4" name="Slide Number Placeholder 3"/>
          <p:cNvSpPr>
            <a:spLocks noGrp="1"/>
          </p:cNvSpPr>
          <p:nvPr>
            <p:ph type="sldNum" sz="quarter" idx="5"/>
          </p:nvPr>
        </p:nvSpPr>
        <p:spPr/>
        <p:txBody>
          <a:bodyPr/>
          <a:lstStyle/>
          <a:p>
            <a:fld id="{284ECAD9-32EE-4091-BDA5-6BD15ACC5E58}" type="slidenum">
              <a:rPr lang="en-US" noProof="0" smtClean="0"/>
              <a:t>8</a:t>
            </a:fld>
            <a:endParaRPr lang="en-US" noProof="0" dirty="0"/>
          </a:p>
        </p:txBody>
      </p:sp>
    </p:spTree>
    <p:extLst>
      <p:ext uri="{BB962C8B-B14F-4D97-AF65-F5344CB8AC3E}">
        <p14:creationId xmlns:p14="http://schemas.microsoft.com/office/powerpoint/2010/main" val="206262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9</a:t>
            </a:fld>
            <a:endParaRPr lang="en-US" noProof="0" dirty="0"/>
          </a:p>
        </p:txBody>
      </p:sp>
    </p:spTree>
    <p:extLst>
      <p:ext uri="{BB962C8B-B14F-4D97-AF65-F5344CB8AC3E}">
        <p14:creationId xmlns:p14="http://schemas.microsoft.com/office/powerpoint/2010/main" val="9406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10</a:t>
            </a:fld>
            <a:endParaRPr lang="en-US" noProof="0" dirty="0"/>
          </a:p>
        </p:txBody>
      </p:sp>
    </p:spTree>
    <p:extLst>
      <p:ext uri="{BB962C8B-B14F-4D97-AF65-F5344CB8AC3E}">
        <p14:creationId xmlns:p14="http://schemas.microsoft.com/office/powerpoint/2010/main" val="405297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1/6/2026</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1/6/2026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a:t>Click icon to add picture</a:t>
            </a:r>
            <a:endParaRPr lang="en-US" noProof="0" dirty="0"/>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1/6/2026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1/6/2026</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2F667F3-A942-43B7-9681-6435F4941075}" type="datetime1">
              <a:rPr lang="en-US" smtClean="0"/>
              <a:t>1/6/2026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Parallélogramme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1/6/2026</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D576BB9-001A-4B59-8C51-603E71AE3226}" type="datetime1">
              <a:rPr lang="en-US" noProof="0" smtClean="0"/>
              <a:t>1/6/2026</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1/6/2026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5" name="Parallélogramme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1/6/2026</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1/6/2026</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1/6/2026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1/6/2026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1/6/2026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élogramme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1/6/2026</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élogramme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1/6/2026</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s://www.wabasha.org/livability/" TargetMode="External"/><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71.jpeg"/><Relationship Id="rId7" Type="http://schemas.openxmlformats.org/officeDocument/2006/relationships/image" Target="../media/image45.png"/><Relationship Id="rId2"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title"/>
          </p:nvPr>
        </p:nvSpPr>
        <p:spPr>
          <a:xfrm>
            <a:off x="1098121" y="1672496"/>
            <a:ext cx="3498850" cy="1046987"/>
          </a:xfrm>
        </p:spPr>
        <p:txBody>
          <a:bodyPr anchor="b">
            <a:normAutofit fontScale="90000"/>
          </a:bodyPr>
          <a:lstStyle/>
          <a:p>
            <a:pPr algn="ctr"/>
            <a:r>
              <a:rPr lang="en-US" dirty="0"/>
              <a:t>City of Wabasha </a:t>
            </a:r>
            <a:br>
              <a:rPr lang="en-US" dirty="0"/>
            </a:br>
            <a:r>
              <a:rPr lang="en-US" dirty="0"/>
              <a:t>2025 Accomplishments</a:t>
            </a:r>
          </a:p>
        </p:txBody>
      </p:sp>
      <p:sp>
        <p:nvSpPr>
          <p:cNvPr id="4" name="Subtitle 3">
            <a:extLst>
              <a:ext uri="{FF2B5EF4-FFF2-40B4-BE49-F238E27FC236}">
                <a16:creationId xmlns:a16="http://schemas.microsoft.com/office/drawing/2014/main" id="{FFFB5E3C-FE17-44EA-B59B-183125D08F7C}"/>
              </a:ext>
            </a:extLst>
          </p:cNvPr>
          <p:cNvSpPr>
            <a:spLocks noGrp="1"/>
          </p:cNvSpPr>
          <p:nvPr>
            <p:ph type="body" sz="half" idx="2"/>
          </p:nvPr>
        </p:nvSpPr>
        <p:spPr>
          <a:xfrm>
            <a:off x="1159687" y="3343807"/>
            <a:ext cx="3416867" cy="1841697"/>
          </a:xfrm>
        </p:spPr>
        <p:txBody>
          <a:bodyPr>
            <a:noAutofit/>
          </a:bodyPr>
          <a:lstStyle/>
          <a:p>
            <a:r>
              <a:rPr lang="en-US" sz="2000" dirty="0"/>
              <a:t>January 6, 2025 </a:t>
            </a:r>
          </a:p>
          <a:p>
            <a:r>
              <a:rPr lang="en-US" sz="2000" dirty="0"/>
              <a:t>6 PM</a:t>
            </a:r>
          </a:p>
          <a:p>
            <a:r>
              <a:rPr lang="en-US" sz="2000" dirty="0"/>
              <a:t>City Council Meeting </a:t>
            </a:r>
          </a:p>
        </p:txBody>
      </p:sp>
      <p:pic>
        <p:nvPicPr>
          <p:cNvPr id="5" name="Picture 4">
            <a:extLst>
              <a:ext uri="{FF2B5EF4-FFF2-40B4-BE49-F238E27FC236}">
                <a16:creationId xmlns:a16="http://schemas.microsoft.com/office/drawing/2014/main" id="{65E98E1F-D4C7-4B76-5DD7-B9B566C8C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532" y="2533506"/>
            <a:ext cx="2794736" cy="2096052"/>
          </a:xfrm>
          <a:prstGeom prst="rect">
            <a:avLst/>
          </a:prstGeom>
        </p:spPr>
      </p:pic>
      <p:pic>
        <p:nvPicPr>
          <p:cNvPr id="9" name="Picture 8">
            <a:extLst>
              <a:ext uri="{FF2B5EF4-FFF2-40B4-BE49-F238E27FC236}">
                <a16:creationId xmlns:a16="http://schemas.microsoft.com/office/drawing/2014/main" id="{3EBA3D3D-9976-2208-4C66-B57896618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72175" y="2780061"/>
            <a:ext cx="2113711" cy="1585284"/>
          </a:xfrm>
          <a:prstGeom prst="rect">
            <a:avLst/>
          </a:prstGeom>
        </p:spPr>
      </p:pic>
      <p:pic>
        <p:nvPicPr>
          <p:cNvPr id="11" name="Picture 10" descr="A group of people standing on a metal ladder&#10;&#10;AI-generated content may be incorrect.">
            <a:extLst>
              <a:ext uri="{FF2B5EF4-FFF2-40B4-BE49-F238E27FC236}">
                <a16:creationId xmlns:a16="http://schemas.microsoft.com/office/drawing/2014/main" id="{026D62A0-D6A5-0137-1539-53C78CE82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4795" y="2515846"/>
            <a:ext cx="1585286" cy="2113714"/>
          </a:xfrm>
          <a:prstGeom prst="rect">
            <a:avLst/>
          </a:prstGeom>
        </p:spPr>
      </p:pic>
      <p:pic>
        <p:nvPicPr>
          <p:cNvPr id="15" name="Picture 14" descr="A group of men standing in front of a body of water&#10;&#10;AI-generated content may be incorrect.">
            <a:extLst>
              <a:ext uri="{FF2B5EF4-FFF2-40B4-BE49-F238E27FC236}">
                <a16:creationId xmlns:a16="http://schemas.microsoft.com/office/drawing/2014/main" id="{0FA0208B-2AEA-FE38-A0BC-04B0EE55F7D4}"/>
              </a:ext>
            </a:extLst>
          </p:cNvPr>
          <p:cNvPicPr>
            <a:picLocks noChangeAspect="1"/>
          </p:cNvPicPr>
          <p:nvPr/>
        </p:nvPicPr>
        <p:blipFill>
          <a:blip r:embed="rId6" cstate="print">
            <a:extLst>
              <a:ext uri="{28A0092B-C50C-407E-A947-70E740481C1C}">
                <a14:useLocalDpi xmlns:a14="http://schemas.microsoft.com/office/drawing/2010/main" val="0"/>
              </a:ext>
            </a:extLst>
          </a:blip>
          <a:srcRect t="31748" r="5843"/>
          <a:stretch>
            <a:fillRect/>
          </a:stretch>
        </p:blipFill>
        <p:spPr>
          <a:xfrm>
            <a:off x="4878532" y="4879961"/>
            <a:ext cx="4217826" cy="1899483"/>
          </a:xfrm>
          <a:prstGeom prst="rect">
            <a:avLst/>
          </a:prstGeom>
        </p:spPr>
      </p:pic>
      <p:pic>
        <p:nvPicPr>
          <p:cNvPr id="17" name="Picture 16" descr="A group of men standing next to a truck&#10;&#10;AI-generated content may be incorrect.">
            <a:extLst>
              <a:ext uri="{FF2B5EF4-FFF2-40B4-BE49-F238E27FC236}">
                <a16:creationId xmlns:a16="http://schemas.microsoft.com/office/drawing/2014/main" id="{FCA032FE-E372-D802-B27C-93ED4D40C8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7438" y="4813898"/>
            <a:ext cx="2532643" cy="1899482"/>
          </a:xfrm>
          <a:prstGeom prst="rect">
            <a:avLst/>
          </a:prstGeom>
        </p:spPr>
      </p:pic>
      <p:pic>
        <p:nvPicPr>
          <p:cNvPr id="18" name="Picture 4" descr="May be an image of ambulance and text that says '島太 WABASHA ADDER WANH MBU WABASHA AMBULANCE'">
            <a:extLst>
              <a:ext uri="{FF2B5EF4-FFF2-40B4-BE49-F238E27FC236}">
                <a16:creationId xmlns:a16="http://schemas.microsoft.com/office/drawing/2014/main" id="{58D8EBDA-5386-2FE3-F910-11C3D0F5DB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8532" y="304639"/>
            <a:ext cx="2595258" cy="20268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helicopter, ambulance and text">
            <a:extLst>
              <a:ext uri="{FF2B5EF4-FFF2-40B4-BE49-F238E27FC236}">
                <a16:creationId xmlns:a16="http://schemas.microsoft.com/office/drawing/2014/main" id="{A30FC26A-8C31-F88E-9B03-03596223699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761" b="17156"/>
          <a:stretch>
            <a:fillRect/>
          </a:stretch>
        </p:blipFill>
        <p:spPr bwMode="auto">
          <a:xfrm>
            <a:off x="7530704" y="304639"/>
            <a:ext cx="2488685" cy="2026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y be an image of owl, minions, Superman and text that says 'D CRETGARDEN D.c DCtl D Winn- GROWS FERNGROWS Yi Dixie UNILRER BoloCat P E Z C'">
            <a:extLst>
              <a:ext uri="{FF2B5EF4-FFF2-40B4-BE49-F238E27FC236}">
                <a16:creationId xmlns:a16="http://schemas.microsoft.com/office/drawing/2014/main" id="{F73A80E7-0D13-0B0B-CFC3-95A243F1F61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7157" b="12453"/>
          <a:stretch>
            <a:fillRect/>
          </a:stretch>
        </p:blipFill>
        <p:spPr bwMode="auto">
          <a:xfrm>
            <a:off x="10076303" y="304639"/>
            <a:ext cx="2071535" cy="199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8B8A-EDA5-B5E4-D7BA-45200F4E6DF3}"/>
              </a:ext>
            </a:extLst>
          </p:cNvPr>
          <p:cNvSpPr>
            <a:spLocks noGrp="1"/>
          </p:cNvSpPr>
          <p:nvPr>
            <p:ph type="title"/>
          </p:nvPr>
        </p:nvSpPr>
        <p:spPr>
          <a:xfrm>
            <a:off x="1131466" y="-570234"/>
            <a:ext cx="10058400" cy="1450757"/>
          </a:xfrm>
        </p:spPr>
        <p:txBody>
          <a:bodyPr/>
          <a:lstStyle/>
          <a:p>
            <a:r>
              <a:rPr lang="en-US" dirty="0"/>
              <a:t>2025 City and Port Authority Highlights</a:t>
            </a:r>
          </a:p>
        </p:txBody>
      </p:sp>
      <p:sp>
        <p:nvSpPr>
          <p:cNvPr id="3" name="Content Placeholder 2">
            <a:extLst>
              <a:ext uri="{FF2B5EF4-FFF2-40B4-BE49-F238E27FC236}">
                <a16:creationId xmlns:a16="http://schemas.microsoft.com/office/drawing/2014/main" id="{145FC3C7-ADEC-8984-6C49-D4294BBB9501}"/>
              </a:ext>
            </a:extLst>
          </p:cNvPr>
          <p:cNvSpPr>
            <a:spLocks noGrp="1"/>
          </p:cNvSpPr>
          <p:nvPr>
            <p:ph idx="1"/>
          </p:nvPr>
        </p:nvSpPr>
        <p:spPr>
          <a:xfrm>
            <a:off x="1247149" y="638138"/>
            <a:ext cx="8002953" cy="4757744"/>
          </a:xfrm>
        </p:spPr>
        <p:txBody>
          <a:bodyPr>
            <a:normAutofit fontScale="77500" lnSpcReduction="20000"/>
          </a:bodyPr>
          <a:lstStyle/>
          <a:p>
            <a:pPr marL="0" indent="0">
              <a:buNone/>
            </a:pPr>
            <a:endParaRPr lang="en-US" sz="1800" dirty="0"/>
          </a:p>
          <a:p>
            <a:pPr>
              <a:lnSpc>
                <a:spcPct val="120000"/>
              </a:lnSpc>
              <a:spcBef>
                <a:spcPts val="0"/>
              </a:spcBef>
              <a:spcAft>
                <a:spcPts val="0"/>
              </a:spcAft>
            </a:pPr>
            <a:r>
              <a:rPr lang="en-US" sz="2400" dirty="0">
                <a:solidFill>
                  <a:schemeClr val="tx1"/>
                </a:solidFill>
              </a:rPr>
              <a:t>Revised Nuisance Code and began work on short term rental regulations </a:t>
            </a:r>
          </a:p>
          <a:p>
            <a:pPr>
              <a:lnSpc>
                <a:spcPct val="120000"/>
              </a:lnSpc>
              <a:spcBef>
                <a:spcPts val="0"/>
              </a:spcBef>
              <a:spcAft>
                <a:spcPts val="0"/>
              </a:spcAft>
            </a:pPr>
            <a:r>
              <a:rPr lang="en-US" sz="2400" dirty="0">
                <a:solidFill>
                  <a:schemeClr val="tx1"/>
                </a:solidFill>
              </a:rPr>
              <a:t>Engaged with the community- two open houses, one online survey, 22 press releases, and highlighted outstanding employees. Facebook widely visited. </a:t>
            </a:r>
          </a:p>
          <a:p>
            <a:pPr>
              <a:lnSpc>
                <a:spcPct val="120000"/>
              </a:lnSpc>
              <a:spcBef>
                <a:spcPts val="0"/>
              </a:spcBef>
              <a:spcAft>
                <a:spcPts val="0"/>
              </a:spcAft>
            </a:pPr>
            <a:r>
              <a:rPr lang="en-US" sz="2400" dirty="0">
                <a:solidFill>
                  <a:schemeClr val="tx1"/>
                </a:solidFill>
              </a:rPr>
              <a:t>Façade Improvement Grant Program distributed over $18,000 in grants to five businesses for improvements to the exterior of their buildings.</a:t>
            </a:r>
          </a:p>
          <a:p>
            <a:pPr>
              <a:lnSpc>
                <a:spcPct val="120000"/>
              </a:lnSpc>
              <a:spcBef>
                <a:spcPts val="0"/>
              </a:spcBef>
              <a:spcAft>
                <a:spcPts val="0"/>
              </a:spcAft>
            </a:pPr>
            <a:r>
              <a:rPr lang="en-US" sz="2400" dirty="0">
                <a:solidFill>
                  <a:schemeClr val="tx1"/>
                </a:solidFill>
              </a:rPr>
              <a:t>Successfully managed $888,304 in federal and state grants. Secured new $750,000 toward new barge terminal road. </a:t>
            </a:r>
          </a:p>
          <a:p>
            <a:pPr>
              <a:lnSpc>
                <a:spcPct val="120000"/>
              </a:lnSpc>
              <a:spcBef>
                <a:spcPts val="0"/>
              </a:spcBef>
              <a:spcAft>
                <a:spcPts val="0"/>
              </a:spcAft>
            </a:pPr>
            <a:r>
              <a:rPr lang="en-US" sz="2400" dirty="0">
                <a:solidFill>
                  <a:schemeClr val="tx1"/>
                </a:solidFill>
              </a:rPr>
              <a:t>Launched Livability website- </a:t>
            </a:r>
            <a:r>
              <a:rPr lang="en-US" sz="2400" dirty="0">
                <a:solidFill>
                  <a:schemeClr val="tx1"/>
                </a:solidFill>
                <a:hlinkClick r:id="rId3"/>
              </a:rPr>
              <a:t>https://www.wabasha.org/livability/</a:t>
            </a:r>
            <a:r>
              <a:rPr lang="en-US" sz="2400" dirty="0">
                <a:solidFill>
                  <a:schemeClr val="tx1"/>
                </a:solidFill>
              </a:rPr>
              <a:t> </a:t>
            </a:r>
          </a:p>
          <a:p>
            <a:pPr>
              <a:lnSpc>
                <a:spcPct val="120000"/>
              </a:lnSpc>
              <a:spcBef>
                <a:spcPts val="0"/>
              </a:spcBef>
              <a:spcAft>
                <a:spcPts val="0"/>
              </a:spcAft>
            </a:pPr>
            <a:r>
              <a:rPr lang="en-US" sz="2400" dirty="0">
                <a:solidFill>
                  <a:schemeClr val="tx1"/>
                </a:solidFill>
              </a:rPr>
              <a:t>Port Authority generated $307,423 in net income through Section 217d Army Corps Partnership.</a:t>
            </a:r>
          </a:p>
          <a:p>
            <a:pPr>
              <a:lnSpc>
                <a:spcPct val="120000"/>
              </a:lnSpc>
              <a:spcBef>
                <a:spcPts val="0"/>
              </a:spcBef>
              <a:spcAft>
                <a:spcPts val="0"/>
              </a:spcAft>
            </a:pPr>
            <a:r>
              <a:rPr lang="en-US" sz="2400" dirty="0">
                <a:solidFill>
                  <a:schemeClr val="tx1"/>
                </a:solidFill>
              </a:rPr>
              <a:t>Collected $392,000 in permits, lodging tax, leases, fees. </a:t>
            </a:r>
          </a:p>
          <a:p>
            <a:pPr>
              <a:lnSpc>
                <a:spcPct val="120000"/>
              </a:lnSpc>
              <a:spcBef>
                <a:spcPts val="0"/>
              </a:spcBef>
              <a:spcAft>
                <a:spcPts val="0"/>
              </a:spcAft>
            </a:pPr>
            <a:r>
              <a:rPr lang="en-US" sz="2400" dirty="0">
                <a:solidFill>
                  <a:schemeClr val="tx1"/>
                </a:solidFill>
              </a:rPr>
              <a:t>Received $75,000 contribution from WNB Financial for Athletic Field. </a:t>
            </a:r>
          </a:p>
          <a:p>
            <a:pPr>
              <a:lnSpc>
                <a:spcPct val="120000"/>
              </a:lnSpc>
              <a:spcBef>
                <a:spcPts val="0"/>
              </a:spcBef>
              <a:spcAft>
                <a:spcPts val="0"/>
              </a:spcAft>
            </a:pPr>
            <a:r>
              <a:rPr lang="en-US" sz="2400" dirty="0">
                <a:solidFill>
                  <a:schemeClr val="tx1"/>
                </a:solidFill>
              </a:rPr>
              <a:t>Provided funding to Chamber, Wabasha Main Street, Falcon Youth Baseball, and for bus transit </a:t>
            </a:r>
          </a:p>
          <a:p>
            <a:pPr>
              <a:lnSpc>
                <a:spcPct val="120000"/>
              </a:lnSpc>
              <a:spcBef>
                <a:spcPts val="0"/>
              </a:spcBef>
              <a:spcAft>
                <a:spcPts val="0"/>
              </a:spcAft>
            </a:pPr>
            <a:r>
              <a:rPr lang="en-US" sz="2400" dirty="0">
                <a:solidFill>
                  <a:schemeClr val="tx1"/>
                </a:solidFill>
              </a:rPr>
              <a:t>Engineering work began for Highway 60 Project. </a:t>
            </a:r>
          </a:p>
          <a:p>
            <a:pPr marL="0" indent="0">
              <a:buNone/>
            </a:pPr>
            <a:endParaRPr lang="en-US" sz="1600" dirty="0"/>
          </a:p>
          <a:p>
            <a:endParaRPr lang="en-US" dirty="0"/>
          </a:p>
        </p:txBody>
      </p:sp>
      <p:pic>
        <p:nvPicPr>
          <p:cNvPr id="5" name="Picture 4" descr="construction equipment scoops sand into a bucket atop a larger pile of sand.">
            <a:extLst>
              <a:ext uri="{FF2B5EF4-FFF2-40B4-BE49-F238E27FC236}">
                <a16:creationId xmlns:a16="http://schemas.microsoft.com/office/drawing/2014/main" id="{6509741A-1D8D-9710-B9B4-84DB004CE2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0743" y="1737360"/>
            <a:ext cx="2274076" cy="1279650"/>
          </a:xfrm>
          <a:prstGeom prst="rect">
            <a:avLst/>
          </a:prstGeom>
          <a:noFill/>
        </p:spPr>
      </p:pic>
      <p:pic>
        <p:nvPicPr>
          <p:cNvPr id="11" name="Picture 10" descr="A group of people standing in front of a door&#10;&#10;Description automatically generated">
            <a:extLst>
              <a:ext uri="{FF2B5EF4-FFF2-40B4-BE49-F238E27FC236}">
                <a16:creationId xmlns:a16="http://schemas.microsoft.com/office/drawing/2014/main" id="{395F0236-99DD-F3DF-7123-6125F3861E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1267" y="3179288"/>
            <a:ext cx="2573552" cy="1930164"/>
          </a:xfrm>
          <a:prstGeom prst="rect">
            <a:avLst/>
          </a:prstGeom>
        </p:spPr>
      </p:pic>
      <p:pic>
        <p:nvPicPr>
          <p:cNvPr id="16" name="Picture 15">
            <a:extLst>
              <a:ext uri="{FF2B5EF4-FFF2-40B4-BE49-F238E27FC236}">
                <a16:creationId xmlns:a16="http://schemas.microsoft.com/office/drawing/2014/main" id="{E2BF757F-C541-B5A1-4E36-CFEA33C4C67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6680" y="5271729"/>
            <a:ext cx="1161063" cy="1447121"/>
          </a:xfrm>
          <a:prstGeom prst="rect">
            <a:avLst/>
          </a:prstGeom>
          <a:noFill/>
        </p:spPr>
      </p:pic>
      <p:pic>
        <p:nvPicPr>
          <p:cNvPr id="1026" name="Picture 2">
            <a:extLst>
              <a:ext uri="{FF2B5EF4-FFF2-40B4-BE49-F238E27FC236}">
                <a16:creationId xmlns:a16="http://schemas.microsoft.com/office/drawing/2014/main" id="{EAE1E9B3-34AC-5F7F-CECE-E95401BF2F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4177" y="5410317"/>
            <a:ext cx="1372262" cy="1029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oup of people standing in front of a sign&#10;&#10;AI-generated content may be incorrect.">
            <a:extLst>
              <a:ext uri="{FF2B5EF4-FFF2-40B4-BE49-F238E27FC236}">
                <a16:creationId xmlns:a16="http://schemas.microsoft.com/office/drawing/2014/main" id="{44DE9CA8-5D9B-AD32-9A1B-AB53DE013492}"/>
              </a:ext>
            </a:extLst>
          </p:cNvPr>
          <p:cNvPicPr>
            <a:picLocks noChangeAspect="1"/>
          </p:cNvPicPr>
          <p:nvPr/>
        </p:nvPicPr>
        <p:blipFill>
          <a:blip r:embed="rId8" cstate="print">
            <a:extLst>
              <a:ext uri="{28A0092B-C50C-407E-A947-70E740481C1C}">
                <a14:useLocalDpi xmlns:a14="http://schemas.microsoft.com/office/drawing/2010/main" val="0"/>
              </a:ext>
            </a:extLst>
          </a:blip>
          <a:srcRect t="15901" b="15943"/>
          <a:stretch>
            <a:fillRect/>
          </a:stretch>
        </p:blipFill>
        <p:spPr>
          <a:xfrm>
            <a:off x="6595955" y="5353523"/>
            <a:ext cx="2431822" cy="1085991"/>
          </a:xfrm>
          <a:prstGeom prst="rect">
            <a:avLst/>
          </a:prstGeom>
        </p:spPr>
      </p:pic>
      <p:pic>
        <p:nvPicPr>
          <p:cNvPr id="1032" name="Picture 8">
            <a:extLst>
              <a:ext uri="{FF2B5EF4-FFF2-40B4-BE49-F238E27FC236}">
                <a16:creationId xmlns:a16="http://schemas.microsoft.com/office/drawing/2014/main" id="{23D3CFEF-0F44-CE53-4333-19FAE9E1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8264" y="5500339"/>
            <a:ext cx="1224539" cy="91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May be an image of 1 person">
            <a:extLst>
              <a:ext uri="{FF2B5EF4-FFF2-40B4-BE49-F238E27FC236}">
                <a16:creationId xmlns:a16="http://schemas.microsoft.com/office/drawing/2014/main" id="{D95A36F9-D454-F6D1-2538-959DADB1B9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3906" y="5500339"/>
            <a:ext cx="1893727" cy="1065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685C7DB-205D-4B37-6606-760A5CF1CC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7398" y="5395882"/>
            <a:ext cx="1070184" cy="1426912"/>
          </a:xfrm>
          <a:prstGeom prst="rect">
            <a:avLst/>
          </a:prstGeom>
        </p:spPr>
      </p:pic>
      <p:pic>
        <p:nvPicPr>
          <p:cNvPr id="8" name="Picture 7">
            <a:extLst>
              <a:ext uri="{FF2B5EF4-FFF2-40B4-BE49-F238E27FC236}">
                <a16:creationId xmlns:a16="http://schemas.microsoft.com/office/drawing/2014/main" id="{0DE3A0AA-507F-F8F0-F415-B208DB53D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952" y="5410317"/>
            <a:ext cx="1883303" cy="1412477"/>
          </a:xfrm>
          <a:prstGeom prst="rect">
            <a:avLst/>
          </a:prstGeom>
        </p:spPr>
      </p:pic>
    </p:spTree>
    <p:extLst>
      <p:ext uri="{BB962C8B-B14F-4D97-AF65-F5344CB8AC3E}">
        <p14:creationId xmlns:p14="http://schemas.microsoft.com/office/powerpoint/2010/main" val="2827540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F2C9-1848-7988-10B9-2CC276F557A0}"/>
              </a:ext>
            </a:extLst>
          </p:cNvPr>
          <p:cNvSpPr>
            <a:spLocks noGrp="1"/>
          </p:cNvSpPr>
          <p:nvPr>
            <p:ph type="title"/>
          </p:nvPr>
        </p:nvSpPr>
        <p:spPr>
          <a:xfrm>
            <a:off x="2784699" y="91467"/>
            <a:ext cx="7590971" cy="837474"/>
          </a:xfrm>
        </p:spPr>
        <p:txBody>
          <a:bodyPr>
            <a:normAutofit/>
          </a:bodyPr>
          <a:lstStyle/>
          <a:p>
            <a:r>
              <a:rPr lang="en-US" sz="4800" dirty="0"/>
              <a:t>2025 Building Permits Issued</a:t>
            </a:r>
          </a:p>
        </p:txBody>
      </p:sp>
      <p:sp>
        <p:nvSpPr>
          <p:cNvPr id="4" name="Slide Number Placeholder 3">
            <a:extLst>
              <a:ext uri="{FF2B5EF4-FFF2-40B4-BE49-F238E27FC236}">
                <a16:creationId xmlns:a16="http://schemas.microsoft.com/office/drawing/2014/main" id="{EBEBE6F8-0DB7-95F6-C688-F1D86896F28E}"/>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sp>
        <p:nvSpPr>
          <p:cNvPr id="3" name="Text Placeholder 2">
            <a:extLst>
              <a:ext uri="{FF2B5EF4-FFF2-40B4-BE49-F238E27FC236}">
                <a16:creationId xmlns:a16="http://schemas.microsoft.com/office/drawing/2014/main" id="{0C32A48D-326E-E92B-D5AA-1BCBAA6974E0}"/>
              </a:ext>
            </a:extLst>
          </p:cNvPr>
          <p:cNvSpPr>
            <a:spLocks noGrp="1"/>
          </p:cNvSpPr>
          <p:nvPr>
            <p:ph type="body" idx="4294967295"/>
          </p:nvPr>
        </p:nvSpPr>
        <p:spPr>
          <a:xfrm>
            <a:off x="0" y="6092889"/>
            <a:ext cx="8388350" cy="365125"/>
          </a:xfrm>
        </p:spPr>
        <p:txBody>
          <a:bodyPr>
            <a:noAutofit/>
          </a:bodyPr>
          <a:lstStyle/>
          <a:p>
            <a:pPr marL="171450" indent="-171450">
              <a:lnSpc>
                <a:spcPct val="107000"/>
              </a:lnSpc>
              <a:spcAft>
                <a:spcPts val="800"/>
              </a:spcAft>
              <a:buFont typeface="Arial" panose="020B0604020202020204" pitchFamily="34" charset="0"/>
              <a:buChar char="•"/>
            </a:pPr>
            <a:r>
              <a:rPr lang="en-US" sz="1100" dirty="0">
                <a:solidFill>
                  <a:schemeClr val="bg1"/>
                </a:solidFill>
                <a:cs typeface="+mn-cs"/>
              </a:rPr>
              <a:t>Assumes 3% increase in Net Tax Capacity from 2024 to 2025.  </a:t>
            </a:r>
          </a:p>
          <a:p>
            <a:pPr marL="171450" indent="-171450">
              <a:lnSpc>
                <a:spcPct val="107000"/>
              </a:lnSpc>
              <a:spcAft>
                <a:spcPts val="800"/>
              </a:spcAft>
              <a:buFont typeface="Arial" panose="020B0604020202020204" pitchFamily="34" charset="0"/>
              <a:buChar char="•"/>
            </a:pPr>
            <a:r>
              <a:rPr lang="en-US" sz="1100" dirty="0">
                <a:solidFill>
                  <a:schemeClr val="bg1"/>
                </a:solidFill>
                <a:cs typeface="+mn-cs"/>
              </a:rPr>
              <a:t>Assumes the market value of the home increases 10% from 2024 to 2025.</a:t>
            </a:r>
          </a:p>
        </p:txBody>
      </p:sp>
      <p:sp>
        <p:nvSpPr>
          <p:cNvPr id="8" name="TextBox 7">
            <a:extLst>
              <a:ext uri="{FF2B5EF4-FFF2-40B4-BE49-F238E27FC236}">
                <a16:creationId xmlns:a16="http://schemas.microsoft.com/office/drawing/2014/main" id="{2A25D0AA-9E49-5587-C43D-D681BF8A8C51}"/>
              </a:ext>
            </a:extLst>
          </p:cNvPr>
          <p:cNvSpPr txBox="1"/>
          <p:nvPr/>
        </p:nvSpPr>
        <p:spPr>
          <a:xfrm>
            <a:off x="2627615" y="5430493"/>
            <a:ext cx="7667741" cy="1200329"/>
          </a:xfrm>
          <a:prstGeom prst="rect">
            <a:avLst/>
          </a:prstGeom>
          <a:noFill/>
        </p:spPr>
        <p:txBody>
          <a:bodyPr wrap="square" rtlCol="0">
            <a:spAutoFit/>
          </a:bodyPr>
          <a:lstStyle/>
          <a:p>
            <a:pPr marL="285750" indent="-285750">
              <a:buFontTx/>
              <a:buChar char="-"/>
            </a:pPr>
            <a:r>
              <a:rPr lang="en-US" dirty="0"/>
              <a:t>125 flat fee permits (due to storm damages, re-roofs) </a:t>
            </a:r>
          </a:p>
          <a:p>
            <a:pPr marL="285750" indent="-285750">
              <a:buFontTx/>
              <a:buChar char="-"/>
            </a:pPr>
            <a:r>
              <a:rPr lang="en-US" dirty="0"/>
              <a:t>29 valuation permits with total valuation of $14,337,000 (W-K renovation)</a:t>
            </a:r>
          </a:p>
          <a:p>
            <a:pPr marL="285750" indent="-285750">
              <a:buFontTx/>
              <a:buChar char="-"/>
            </a:pPr>
            <a:r>
              <a:rPr lang="en-US" dirty="0"/>
              <a:t>$1,094,000  (California Overland Truck Wash) </a:t>
            </a:r>
          </a:p>
          <a:p>
            <a:pPr marL="285750" indent="-285750">
              <a:buFontTx/>
              <a:buChar char="-"/>
            </a:pPr>
            <a:r>
              <a:rPr lang="en-US" dirty="0"/>
              <a:t>6 new single-family homes permitted, 6 new single-family homes for sale! </a:t>
            </a:r>
          </a:p>
        </p:txBody>
      </p:sp>
      <p:pic>
        <p:nvPicPr>
          <p:cNvPr id="5" name="Picture 4">
            <a:extLst>
              <a:ext uri="{FF2B5EF4-FFF2-40B4-BE49-F238E27FC236}">
                <a16:creationId xmlns:a16="http://schemas.microsoft.com/office/drawing/2014/main" id="{96567DD9-C927-54E1-892E-C9B8080FD443}"/>
              </a:ext>
            </a:extLst>
          </p:cNvPr>
          <p:cNvPicPr>
            <a:picLocks noChangeAspect="1"/>
          </p:cNvPicPr>
          <p:nvPr/>
        </p:nvPicPr>
        <p:blipFill>
          <a:blip r:embed="rId3"/>
          <a:srcRect t="8225"/>
          <a:stretch>
            <a:fillRect/>
          </a:stretch>
        </p:blipFill>
        <p:spPr>
          <a:xfrm>
            <a:off x="2010863" y="815241"/>
            <a:ext cx="8593914" cy="4657903"/>
          </a:xfrm>
          <a:prstGeom prst="rect">
            <a:avLst/>
          </a:prstGeom>
        </p:spPr>
      </p:pic>
      <p:pic>
        <p:nvPicPr>
          <p:cNvPr id="1027" name="Picture 3">
            <a:extLst>
              <a:ext uri="{FF2B5EF4-FFF2-40B4-BE49-F238E27FC236}">
                <a16:creationId xmlns:a16="http://schemas.microsoft.com/office/drawing/2014/main" id="{6FFE87B7-442A-C3FF-E38C-E94CC10F0E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943" t="29886" r="37793" b="38140"/>
          <a:stretch>
            <a:fillRect/>
          </a:stretch>
        </p:blipFill>
        <p:spPr bwMode="auto">
          <a:xfrm>
            <a:off x="100571" y="528003"/>
            <a:ext cx="1715759" cy="301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C0A77F67-FC81-4C1E-A3F8-0D675A9D11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22" t="24179" r="14603" b="32064"/>
          <a:stretch>
            <a:fillRect/>
          </a:stretch>
        </p:blipFill>
        <p:spPr bwMode="auto">
          <a:xfrm>
            <a:off x="0" y="3715405"/>
            <a:ext cx="2441901" cy="1095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C3455C8-404A-F9D5-2832-067D65D3E8D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830" t="25115" r="7720" b="30866"/>
          <a:stretch>
            <a:fillRect/>
          </a:stretch>
        </p:blipFill>
        <p:spPr bwMode="auto">
          <a:xfrm>
            <a:off x="100571" y="5172614"/>
            <a:ext cx="2240758" cy="10353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B6DF47B-D327-7FD5-1180-E4CC68AEBA1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654" t="20968" r="9308" b="30621"/>
          <a:stretch>
            <a:fillRect/>
          </a:stretch>
        </p:blipFill>
        <p:spPr bwMode="auto">
          <a:xfrm>
            <a:off x="9988025" y="4816766"/>
            <a:ext cx="2068830" cy="96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38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F2C9-1848-7988-10B9-2CC276F557A0}"/>
              </a:ext>
            </a:extLst>
          </p:cNvPr>
          <p:cNvSpPr>
            <a:spLocks noGrp="1"/>
          </p:cNvSpPr>
          <p:nvPr>
            <p:ph type="title"/>
          </p:nvPr>
        </p:nvSpPr>
        <p:spPr>
          <a:xfrm>
            <a:off x="1779063" y="1352838"/>
            <a:ext cx="10058400" cy="748574"/>
          </a:xfrm>
        </p:spPr>
        <p:txBody>
          <a:bodyPr>
            <a:normAutofit fontScale="90000"/>
          </a:bodyPr>
          <a:lstStyle/>
          <a:p>
            <a:r>
              <a:rPr lang="en-US" sz="4800" dirty="0"/>
              <a:t>What a year! Thank you Wabasha City Council and Wabasha City Staff. </a:t>
            </a:r>
          </a:p>
        </p:txBody>
      </p:sp>
      <p:sp>
        <p:nvSpPr>
          <p:cNvPr id="4" name="Slide Number Placeholder 3">
            <a:extLst>
              <a:ext uri="{FF2B5EF4-FFF2-40B4-BE49-F238E27FC236}">
                <a16:creationId xmlns:a16="http://schemas.microsoft.com/office/drawing/2014/main" id="{EBEBE6F8-0DB7-95F6-C688-F1D86896F28E}"/>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6" name="Content Placeholder 2">
            <a:extLst>
              <a:ext uri="{FF2B5EF4-FFF2-40B4-BE49-F238E27FC236}">
                <a16:creationId xmlns:a16="http://schemas.microsoft.com/office/drawing/2014/main" id="{2D2C41EE-754C-21AC-20DE-A0DB7406934F}"/>
              </a:ext>
            </a:extLst>
          </p:cNvPr>
          <p:cNvSpPr txBox="1">
            <a:spLocks/>
          </p:cNvSpPr>
          <p:nvPr/>
        </p:nvSpPr>
        <p:spPr>
          <a:xfrm>
            <a:off x="612648" y="6058331"/>
            <a:ext cx="11027663" cy="1142137"/>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15000"/>
              </a:lnSpc>
              <a:spcBef>
                <a:spcPts val="0"/>
              </a:spcBef>
              <a:spcAft>
                <a:spcPts val="0"/>
              </a:spcAft>
              <a:buNone/>
            </a:pPr>
            <a:r>
              <a:rPr lang="en-US" i="1" dirty="0">
                <a:latin typeface="Calibri" panose="020F0502020204030204" pitchFamily="34" charset="0"/>
                <a:ea typeface="Calibri" panose="020F0502020204030204" pitchFamily="34" charset="0"/>
                <a:cs typeface="Times New Roman" panose="02020603050405020304" pitchFamily="18" charset="0"/>
              </a:rPr>
              <a:t>Thank you to all the City staff on a great year and for your efforts to put together the budget. Thank you to our Wabasha City Council for their support and thoughtful input. </a:t>
            </a:r>
          </a:p>
        </p:txBody>
      </p:sp>
      <p:pic>
        <p:nvPicPr>
          <p:cNvPr id="8" name="Picture 7" descr="A group of police officers standing in a line&#10;&#10;AI-generated content may be incorrect.">
            <a:extLst>
              <a:ext uri="{FF2B5EF4-FFF2-40B4-BE49-F238E27FC236}">
                <a16:creationId xmlns:a16="http://schemas.microsoft.com/office/drawing/2014/main" id="{8E1C03D9-7D7F-C131-6D79-3E7E40170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7919" y="2267423"/>
            <a:ext cx="2634821" cy="1904407"/>
          </a:xfrm>
          <a:prstGeom prst="rect">
            <a:avLst/>
          </a:prstGeom>
        </p:spPr>
      </p:pic>
      <p:pic>
        <p:nvPicPr>
          <p:cNvPr id="10" name="Picture 9" descr="A group of people standing in front of a door&#10;&#10;AI-generated content may be incorrect.">
            <a:extLst>
              <a:ext uri="{FF2B5EF4-FFF2-40B4-BE49-F238E27FC236}">
                <a16:creationId xmlns:a16="http://schemas.microsoft.com/office/drawing/2014/main" id="{9503C32B-59FD-6FB2-215C-B4ED6FE18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064" y="2275759"/>
            <a:ext cx="2916936" cy="2187702"/>
          </a:xfrm>
          <a:prstGeom prst="rect">
            <a:avLst/>
          </a:prstGeom>
        </p:spPr>
      </p:pic>
      <p:pic>
        <p:nvPicPr>
          <p:cNvPr id="18" name="Picture 17" descr="A group of people standing in front of a large vehicle&#10;&#10;AI-generated content may be incorrect.">
            <a:extLst>
              <a:ext uri="{FF2B5EF4-FFF2-40B4-BE49-F238E27FC236}">
                <a16:creationId xmlns:a16="http://schemas.microsoft.com/office/drawing/2014/main" id="{6056BA89-8F72-1629-C70F-B92167FD8303}"/>
              </a:ext>
            </a:extLst>
          </p:cNvPr>
          <p:cNvPicPr>
            <a:picLocks noChangeAspect="1"/>
          </p:cNvPicPr>
          <p:nvPr/>
        </p:nvPicPr>
        <p:blipFill>
          <a:blip r:embed="rId4" cstate="print">
            <a:extLst>
              <a:ext uri="{28A0092B-C50C-407E-A947-70E740481C1C}">
                <a14:useLocalDpi xmlns:a14="http://schemas.microsoft.com/office/drawing/2010/main" val="0"/>
              </a:ext>
            </a:extLst>
          </a:blip>
          <a:srcRect t="20525" b="30267"/>
          <a:stretch>
            <a:fillRect/>
          </a:stretch>
        </p:blipFill>
        <p:spPr>
          <a:xfrm>
            <a:off x="6096000" y="4578238"/>
            <a:ext cx="3703609" cy="1365316"/>
          </a:xfrm>
          <a:prstGeom prst="rect">
            <a:avLst/>
          </a:prstGeom>
        </p:spPr>
      </p:pic>
      <p:pic>
        <p:nvPicPr>
          <p:cNvPr id="20" name="Picture 19" descr="A group of people standing in front of a ambulance&#10;&#10;AI-generated content may be incorrect.">
            <a:extLst>
              <a:ext uri="{FF2B5EF4-FFF2-40B4-BE49-F238E27FC236}">
                <a16:creationId xmlns:a16="http://schemas.microsoft.com/office/drawing/2014/main" id="{E1E662A6-05F8-41F8-8F49-BAEEB5B18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577" y="4308849"/>
            <a:ext cx="2811507" cy="1802397"/>
          </a:xfrm>
          <a:prstGeom prst="rect">
            <a:avLst/>
          </a:prstGeom>
        </p:spPr>
      </p:pic>
      <p:pic>
        <p:nvPicPr>
          <p:cNvPr id="3078" name="Picture 6" descr="May be an image of 1 person">
            <a:extLst>
              <a:ext uri="{FF2B5EF4-FFF2-40B4-BE49-F238E27FC236}">
                <a16:creationId xmlns:a16="http://schemas.microsoft.com/office/drawing/2014/main" id="{05B0C182-D94A-673E-C565-15CC87DBA5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629" y="4368378"/>
            <a:ext cx="2365941" cy="13653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women in circles&#10;&#10;AI-generated content may be incorrect.">
            <a:extLst>
              <a:ext uri="{FF2B5EF4-FFF2-40B4-BE49-F238E27FC236}">
                <a16:creationId xmlns:a16="http://schemas.microsoft.com/office/drawing/2014/main" id="{D437B499-EDF4-8D90-C94B-5D98F6443F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8013" y="2816347"/>
            <a:ext cx="2002868" cy="2592710"/>
          </a:xfrm>
          <a:prstGeom prst="rect">
            <a:avLst/>
          </a:prstGeom>
        </p:spPr>
      </p:pic>
      <p:pic>
        <p:nvPicPr>
          <p:cNvPr id="3" name="Picture 2" descr="A group of people standing in front of a fire truck&#10;&#10;AI-generated content may be incorrect.">
            <a:extLst>
              <a:ext uri="{FF2B5EF4-FFF2-40B4-BE49-F238E27FC236}">
                <a16:creationId xmlns:a16="http://schemas.microsoft.com/office/drawing/2014/main" id="{8526B793-A1A7-E291-8BF7-75903EBA0EC5}"/>
              </a:ext>
            </a:extLst>
          </p:cNvPr>
          <p:cNvPicPr>
            <a:picLocks noChangeAspect="1"/>
          </p:cNvPicPr>
          <p:nvPr/>
        </p:nvPicPr>
        <p:blipFill>
          <a:blip r:embed="rId8" cstate="print">
            <a:extLst>
              <a:ext uri="{28A0092B-C50C-407E-A947-70E740481C1C}">
                <a14:useLocalDpi xmlns:a14="http://schemas.microsoft.com/office/drawing/2010/main" val="0"/>
              </a:ext>
            </a:extLst>
          </a:blip>
          <a:srcRect t="13040" b="27011"/>
          <a:stretch>
            <a:fillRect/>
          </a:stretch>
        </p:blipFill>
        <p:spPr>
          <a:xfrm>
            <a:off x="99394" y="2394043"/>
            <a:ext cx="3069323" cy="1562646"/>
          </a:xfrm>
          <a:prstGeom prst="rect">
            <a:avLst/>
          </a:prstGeom>
        </p:spPr>
      </p:pic>
    </p:spTree>
    <p:extLst>
      <p:ext uri="{BB962C8B-B14F-4D97-AF65-F5344CB8AC3E}">
        <p14:creationId xmlns:p14="http://schemas.microsoft.com/office/powerpoint/2010/main" val="3475531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ouple of trucks in the snow&#10;&#10;Description automatically generated">
            <a:extLst>
              <a:ext uri="{FF2B5EF4-FFF2-40B4-BE49-F238E27FC236}">
                <a16:creationId xmlns:a16="http://schemas.microsoft.com/office/drawing/2014/main" id="{D32B1BB2-B7F4-5B41-6227-26AE78FA4E79}"/>
              </a:ext>
            </a:extLst>
          </p:cNvPr>
          <p:cNvPicPr>
            <a:picLocks noChangeAspect="1"/>
          </p:cNvPicPr>
          <p:nvPr/>
        </p:nvPicPr>
        <p:blipFill>
          <a:blip r:embed="rId3" cstate="print">
            <a:extLst>
              <a:ext uri="{28A0092B-C50C-407E-A947-70E740481C1C}">
                <a14:useLocalDpi xmlns:a14="http://schemas.microsoft.com/office/drawing/2010/main" val="0"/>
              </a:ext>
            </a:extLst>
          </a:blip>
          <a:srcRect b="22906"/>
          <a:stretch>
            <a:fillRect/>
          </a:stretch>
        </p:blipFill>
        <p:spPr>
          <a:xfrm>
            <a:off x="10833829" y="181058"/>
            <a:ext cx="1195563" cy="1638598"/>
          </a:xfrm>
          <a:prstGeom prst="rect">
            <a:avLst/>
          </a:prstGeom>
        </p:spPr>
      </p:pic>
      <p:sp>
        <p:nvSpPr>
          <p:cNvPr id="9" name="Title 8">
            <a:extLst>
              <a:ext uri="{FF2B5EF4-FFF2-40B4-BE49-F238E27FC236}">
                <a16:creationId xmlns:a16="http://schemas.microsoft.com/office/drawing/2014/main" id="{DE5E388D-0F85-4EDA-A59C-C4E14987CC6C}"/>
              </a:ext>
            </a:extLst>
          </p:cNvPr>
          <p:cNvSpPr>
            <a:spLocks noGrp="1"/>
          </p:cNvSpPr>
          <p:nvPr>
            <p:ph type="title"/>
          </p:nvPr>
        </p:nvSpPr>
        <p:spPr>
          <a:xfrm>
            <a:off x="1105278" y="316579"/>
            <a:ext cx="10058400" cy="781396"/>
          </a:xfrm>
        </p:spPr>
        <p:txBody>
          <a:bodyPr>
            <a:normAutofit fontScale="90000"/>
          </a:bodyPr>
          <a:lstStyle/>
          <a:p>
            <a:r>
              <a:rPr lang="en-US" dirty="0"/>
              <a:t>2025 Public Works/Utilities Major Projects </a:t>
            </a:r>
          </a:p>
        </p:txBody>
      </p:sp>
      <p:sp>
        <p:nvSpPr>
          <p:cNvPr id="3" name="Content Placeholder 2">
            <a:extLst>
              <a:ext uri="{FF2B5EF4-FFF2-40B4-BE49-F238E27FC236}">
                <a16:creationId xmlns:a16="http://schemas.microsoft.com/office/drawing/2014/main" id="{F32E012B-B957-6691-0BFA-80F2A7FF5321}"/>
              </a:ext>
            </a:extLst>
          </p:cNvPr>
          <p:cNvSpPr>
            <a:spLocks noGrp="1"/>
          </p:cNvSpPr>
          <p:nvPr>
            <p:ph idx="1"/>
          </p:nvPr>
        </p:nvSpPr>
        <p:spPr>
          <a:xfrm>
            <a:off x="1801129" y="1000357"/>
            <a:ext cx="9181961" cy="3358780"/>
          </a:xfrm>
        </p:spPr>
        <p:txBody>
          <a:bodyPr>
            <a:normAutofit fontScale="25000" lnSpcReduction="20000"/>
          </a:bodyPr>
          <a:lstStyle/>
          <a:p>
            <a:pPr>
              <a:lnSpc>
                <a:spcPct val="120000"/>
              </a:lnSpc>
              <a:spcBef>
                <a:spcPts val="0"/>
              </a:spcBef>
              <a:spcAft>
                <a:spcPts val="0"/>
              </a:spcAft>
            </a:pPr>
            <a:r>
              <a:rPr lang="en-US" sz="9600" dirty="0">
                <a:solidFill>
                  <a:schemeClr val="tx1"/>
                </a:solidFill>
              </a:rPr>
              <a:t>Major street project for most deteriorated streets </a:t>
            </a:r>
            <a:r>
              <a:rPr lang="en-US" sz="4800" dirty="0">
                <a:solidFill>
                  <a:schemeClr val="tx1"/>
                </a:solidFill>
              </a:rPr>
              <a:t>(Skyline Drive, Buena Vista, 4</a:t>
            </a:r>
            <a:r>
              <a:rPr lang="en-US" sz="4800" baseline="30000" dirty="0">
                <a:solidFill>
                  <a:schemeClr val="tx1"/>
                </a:solidFill>
              </a:rPr>
              <a:t>th</a:t>
            </a:r>
            <a:r>
              <a:rPr lang="en-US" sz="4800" dirty="0">
                <a:solidFill>
                  <a:schemeClr val="tx1"/>
                </a:solidFill>
              </a:rPr>
              <a:t> street west (maiden), 3</a:t>
            </a:r>
            <a:r>
              <a:rPr lang="en-US" sz="4800" baseline="30000" dirty="0">
                <a:solidFill>
                  <a:schemeClr val="tx1"/>
                </a:solidFill>
              </a:rPr>
              <a:t>rd</a:t>
            </a:r>
            <a:r>
              <a:rPr lang="en-US" sz="4800" dirty="0">
                <a:solidFill>
                  <a:schemeClr val="tx1"/>
                </a:solidFill>
              </a:rPr>
              <a:t> street west (Shields and </a:t>
            </a:r>
            <a:r>
              <a:rPr lang="en-US" sz="4800" dirty="0" err="1">
                <a:solidFill>
                  <a:schemeClr val="tx1"/>
                </a:solidFill>
              </a:rPr>
              <a:t>Cratte</a:t>
            </a:r>
            <a:r>
              <a:rPr lang="en-US" sz="4800" dirty="0">
                <a:solidFill>
                  <a:schemeClr val="tx1"/>
                </a:solidFill>
              </a:rPr>
              <a:t> Ave Washington Ave (Market Street and Hiawatha Drive), 11</a:t>
            </a:r>
            <a:r>
              <a:rPr lang="en-US" sz="4800" baseline="30000" dirty="0">
                <a:solidFill>
                  <a:schemeClr val="tx1"/>
                </a:solidFill>
              </a:rPr>
              <a:t>th</a:t>
            </a:r>
            <a:r>
              <a:rPr lang="en-US" sz="4800" dirty="0">
                <a:solidFill>
                  <a:schemeClr val="tx1"/>
                </a:solidFill>
              </a:rPr>
              <a:t> Street East (Broadway and Pierce) </a:t>
            </a:r>
          </a:p>
          <a:p>
            <a:pPr>
              <a:lnSpc>
                <a:spcPct val="120000"/>
              </a:lnSpc>
              <a:spcBef>
                <a:spcPts val="0"/>
              </a:spcBef>
              <a:spcAft>
                <a:spcPts val="0"/>
              </a:spcAft>
            </a:pPr>
            <a:r>
              <a:rPr lang="en-US" sz="9600" dirty="0">
                <a:solidFill>
                  <a:schemeClr val="tx1"/>
                </a:solidFill>
              </a:rPr>
              <a:t>Completed new patching and surfacing project at 7th Street West, Shields Ave, Campbell Ave, 3rd Street West, City Hall parking lot </a:t>
            </a:r>
          </a:p>
          <a:p>
            <a:pPr>
              <a:lnSpc>
                <a:spcPct val="120000"/>
              </a:lnSpc>
              <a:spcBef>
                <a:spcPts val="0"/>
              </a:spcBef>
              <a:spcAft>
                <a:spcPts val="0"/>
              </a:spcAft>
            </a:pPr>
            <a:r>
              <a:rPr lang="en-US" sz="9600" dirty="0">
                <a:solidFill>
                  <a:schemeClr val="tx1"/>
                </a:solidFill>
              </a:rPr>
              <a:t>Fixed fencing at Heritage Park  </a:t>
            </a:r>
          </a:p>
          <a:p>
            <a:pPr>
              <a:lnSpc>
                <a:spcPct val="120000"/>
              </a:lnSpc>
              <a:spcBef>
                <a:spcPts val="0"/>
              </a:spcBef>
              <a:spcAft>
                <a:spcPts val="0"/>
              </a:spcAft>
            </a:pPr>
            <a:r>
              <a:rPr lang="en-US" sz="9600" dirty="0">
                <a:solidFill>
                  <a:schemeClr val="tx1"/>
                </a:solidFill>
              </a:rPr>
              <a:t>Demolition of old athletic field facilities </a:t>
            </a:r>
          </a:p>
          <a:p>
            <a:pPr>
              <a:lnSpc>
                <a:spcPct val="120000"/>
              </a:lnSpc>
              <a:spcBef>
                <a:spcPts val="0"/>
              </a:spcBef>
              <a:spcAft>
                <a:spcPts val="0"/>
              </a:spcAft>
            </a:pPr>
            <a:r>
              <a:rPr lang="en-US" sz="9600" dirty="0">
                <a:solidFill>
                  <a:schemeClr val="tx1"/>
                </a:solidFill>
              </a:rPr>
              <a:t>Added EV Charger and Downtown Wayfinding Signage </a:t>
            </a:r>
            <a:endParaRPr lang="en-US" sz="9600" dirty="0"/>
          </a:p>
          <a:p>
            <a:pPr>
              <a:spcBef>
                <a:spcPts val="0"/>
              </a:spcBef>
              <a:spcAft>
                <a:spcPts val="0"/>
              </a:spcAft>
            </a:pPr>
            <a:r>
              <a:rPr lang="en-US" sz="9600" dirty="0"/>
              <a:t>Touch a Truck Event, City-Wide Clean Up, High School Wastewater Treatment Plant Tours  </a:t>
            </a:r>
          </a:p>
          <a:p>
            <a:pPr>
              <a:spcBef>
                <a:spcPts val="0"/>
              </a:spcBef>
              <a:spcAft>
                <a:spcPts val="0"/>
              </a:spcAft>
            </a:pPr>
            <a:r>
              <a:rPr lang="en-US" sz="9600" dirty="0"/>
              <a:t>Jetting </a:t>
            </a:r>
          </a:p>
          <a:p>
            <a:pPr>
              <a:spcBef>
                <a:spcPts val="0"/>
              </a:spcBef>
              <a:spcAft>
                <a:spcPts val="0"/>
              </a:spcAft>
            </a:pPr>
            <a:r>
              <a:rPr lang="en-US" sz="9600" dirty="0"/>
              <a:t>Wastewater Treatment Plant is in compliance, new requirements </a:t>
            </a:r>
          </a:p>
          <a:p>
            <a:pPr>
              <a:spcBef>
                <a:spcPts val="0"/>
              </a:spcBef>
              <a:spcAft>
                <a:spcPts val="0"/>
              </a:spcAft>
            </a:pPr>
            <a:r>
              <a:rPr lang="en-US" sz="9600" dirty="0"/>
              <a:t>Snow and ice event response </a:t>
            </a:r>
          </a:p>
          <a:p>
            <a:pPr>
              <a:spcBef>
                <a:spcPts val="0"/>
              </a:spcBef>
              <a:spcAft>
                <a:spcPts val="0"/>
              </a:spcAft>
            </a:pPr>
            <a:r>
              <a:rPr lang="en-US" sz="9600" dirty="0"/>
              <a:t>Planted 30 trees </a:t>
            </a:r>
          </a:p>
          <a:p>
            <a:endParaRPr lang="en-US" dirty="0"/>
          </a:p>
        </p:txBody>
      </p:sp>
      <p:pic>
        <p:nvPicPr>
          <p:cNvPr id="4" name="Picture 3">
            <a:extLst>
              <a:ext uri="{FF2B5EF4-FFF2-40B4-BE49-F238E27FC236}">
                <a16:creationId xmlns:a16="http://schemas.microsoft.com/office/drawing/2014/main" id="{E4351565-E018-9471-58AA-AA38FFC10D6B}"/>
              </a:ext>
            </a:extLst>
          </p:cNvPr>
          <p:cNvPicPr>
            <a:picLocks noChangeAspect="1"/>
          </p:cNvPicPr>
          <p:nvPr/>
        </p:nvPicPr>
        <p:blipFill>
          <a:blip r:embed="rId4"/>
          <a:stretch>
            <a:fillRect/>
          </a:stretch>
        </p:blipFill>
        <p:spPr>
          <a:xfrm>
            <a:off x="70312" y="2011680"/>
            <a:ext cx="1655390" cy="1252728"/>
          </a:xfrm>
          <a:prstGeom prst="rect">
            <a:avLst/>
          </a:prstGeom>
        </p:spPr>
      </p:pic>
      <p:pic>
        <p:nvPicPr>
          <p:cNvPr id="7" name="Picture 6">
            <a:extLst>
              <a:ext uri="{FF2B5EF4-FFF2-40B4-BE49-F238E27FC236}">
                <a16:creationId xmlns:a16="http://schemas.microsoft.com/office/drawing/2014/main" id="{437CE573-209D-16D5-2FA7-1C7C21E807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496" y="5156039"/>
            <a:ext cx="2088578" cy="1566434"/>
          </a:xfrm>
          <a:prstGeom prst="rect">
            <a:avLst/>
          </a:prstGeom>
        </p:spPr>
      </p:pic>
      <p:pic>
        <p:nvPicPr>
          <p:cNvPr id="12" name="Picture 11" descr="A pile of wood chips on a fence&#10;&#10;AI-generated content may be incorrect.">
            <a:extLst>
              <a:ext uri="{FF2B5EF4-FFF2-40B4-BE49-F238E27FC236}">
                <a16:creationId xmlns:a16="http://schemas.microsoft.com/office/drawing/2014/main" id="{13B6952C-6756-9E78-290A-C6D1E73985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491453" y="5288537"/>
            <a:ext cx="1566434" cy="1174826"/>
          </a:xfrm>
          <a:prstGeom prst="rect">
            <a:avLst/>
          </a:prstGeom>
        </p:spPr>
      </p:pic>
      <p:pic>
        <p:nvPicPr>
          <p:cNvPr id="14" name="Picture 13" descr="A group of men standing in front of a truck&#10;&#10;AI-generated content may be incorrect.">
            <a:extLst>
              <a:ext uri="{FF2B5EF4-FFF2-40B4-BE49-F238E27FC236}">
                <a16:creationId xmlns:a16="http://schemas.microsoft.com/office/drawing/2014/main" id="{8FE8E40E-5476-6291-6ABA-EC5D2D66840C}"/>
              </a:ext>
            </a:extLst>
          </p:cNvPr>
          <p:cNvPicPr>
            <a:picLocks noChangeAspect="1"/>
          </p:cNvPicPr>
          <p:nvPr/>
        </p:nvPicPr>
        <p:blipFill>
          <a:blip r:embed="rId7" cstate="print">
            <a:extLst>
              <a:ext uri="{28A0092B-C50C-407E-A947-70E740481C1C}">
                <a14:useLocalDpi xmlns:a14="http://schemas.microsoft.com/office/drawing/2010/main" val="0"/>
              </a:ext>
            </a:extLst>
          </a:blip>
          <a:srcRect b="19077"/>
          <a:stretch>
            <a:fillRect/>
          </a:stretch>
        </p:blipFill>
        <p:spPr>
          <a:xfrm>
            <a:off x="2010825" y="5186133"/>
            <a:ext cx="2427039" cy="1473034"/>
          </a:xfrm>
          <a:prstGeom prst="rect">
            <a:avLst/>
          </a:prstGeom>
        </p:spPr>
      </p:pic>
      <p:pic>
        <p:nvPicPr>
          <p:cNvPr id="15" name="Picture 14" descr="Two men using a hammer to remove a hole in the ground&#10;&#10;AI-generated content may be incorrect.">
            <a:extLst>
              <a:ext uri="{FF2B5EF4-FFF2-40B4-BE49-F238E27FC236}">
                <a16:creationId xmlns:a16="http://schemas.microsoft.com/office/drawing/2014/main" id="{C7F07EA1-DD21-9D86-9C16-7D9B4CE8BD1F}"/>
              </a:ext>
            </a:extLst>
          </p:cNvPr>
          <p:cNvPicPr>
            <a:picLocks noChangeAspect="1"/>
          </p:cNvPicPr>
          <p:nvPr/>
        </p:nvPicPr>
        <p:blipFill>
          <a:blip r:embed="rId8" cstate="print">
            <a:extLst>
              <a:ext uri="{28A0092B-C50C-407E-A947-70E740481C1C}">
                <a14:useLocalDpi xmlns:a14="http://schemas.microsoft.com/office/drawing/2010/main" val="0"/>
              </a:ext>
            </a:extLst>
          </a:blip>
          <a:srcRect t="24316"/>
          <a:stretch>
            <a:fillRect/>
          </a:stretch>
        </p:blipFill>
        <p:spPr>
          <a:xfrm>
            <a:off x="298258" y="5041801"/>
            <a:ext cx="1584673" cy="1599121"/>
          </a:xfrm>
          <a:prstGeom prst="rect">
            <a:avLst/>
          </a:prstGeom>
        </p:spPr>
      </p:pic>
      <p:pic>
        <p:nvPicPr>
          <p:cNvPr id="11" name="Picture 10" descr="A power supply for an electric vehicle&#10;&#10;AI-generated content may be incorrect.">
            <a:extLst>
              <a:ext uri="{FF2B5EF4-FFF2-40B4-BE49-F238E27FC236}">
                <a16:creationId xmlns:a16="http://schemas.microsoft.com/office/drawing/2014/main" id="{70C30CF5-80CD-54F5-DD47-BCC25012DC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7040" y="3181929"/>
            <a:ext cx="1418699" cy="1891599"/>
          </a:xfrm>
          <a:prstGeom prst="rect">
            <a:avLst/>
          </a:prstGeom>
        </p:spPr>
      </p:pic>
      <p:pic>
        <p:nvPicPr>
          <p:cNvPr id="13" name="Picture 2" descr="No photo description available.">
            <a:extLst>
              <a:ext uri="{FF2B5EF4-FFF2-40B4-BE49-F238E27FC236}">
                <a16:creationId xmlns:a16="http://schemas.microsoft.com/office/drawing/2014/main" id="{F9219999-6824-7244-AB8A-AF576964C2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973" y="3367949"/>
            <a:ext cx="1305070" cy="15703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men standing in front of a body of water&#10;&#10;AI-generated content may be incorrect.">
            <a:extLst>
              <a:ext uri="{FF2B5EF4-FFF2-40B4-BE49-F238E27FC236}">
                <a16:creationId xmlns:a16="http://schemas.microsoft.com/office/drawing/2014/main" id="{79559BA8-8590-1CF9-172E-F9122F5372FF}"/>
              </a:ext>
            </a:extLst>
          </p:cNvPr>
          <p:cNvPicPr>
            <a:picLocks noChangeAspect="1"/>
          </p:cNvPicPr>
          <p:nvPr/>
        </p:nvPicPr>
        <p:blipFill>
          <a:blip r:embed="rId11" cstate="print">
            <a:extLst>
              <a:ext uri="{28A0092B-C50C-407E-A947-70E740481C1C}">
                <a14:useLocalDpi xmlns:a14="http://schemas.microsoft.com/office/drawing/2010/main" val="0"/>
              </a:ext>
            </a:extLst>
          </a:blip>
          <a:srcRect t="31748" r="5843"/>
          <a:stretch>
            <a:fillRect/>
          </a:stretch>
        </p:blipFill>
        <p:spPr>
          <a:xfrm>
            <a:off x="8329048" y="4989759"/>
            <a:ext cx="3802846" cy="1712598"/>
          </a:xfrm>
          <a:prstGeom prst="rect">
            <a:avLst/>
          </a:prstGeom>
        </p:spPr>
      </p:pic>
      <p:pic>
        <p:nvPicPr>
          <p:cNvPr id="17" name="Picture 16">
            <a:extLst>
              <a:ext uri="{FF2B5EF4-FFF2-40B4-BE49-F238E27FC236}">
                <a16:creationId xmlns:a16="http://schemas.microsoft.com/office/drawing/2014/main" id="{26BF250F-3F23-DA96-654B-D5F6F4E843B6}"/>
              </a:ext>
            </a:extLst>
          </p:cNvPr>
          <p:cNvPicPr>
            <a:picLocks noChangeAspect="1"/>
          </p:cNvPicPr>
          <p:nvPr/>
        </p:nvPicPr>
        <p:blipFill>
          <a:blip r:embed="rId12"/>
          <a:stretch>
            <a:fillRect/>
          </a:stretch>
        </p:blipFill>
        <p:spPr>
          <a:xfrm>
            <a:off x="70312" y="1052791"/>
            <a:ext cx="1430701" cy="1153433"/>
          </a:xfrm>
          <a:prstGeom prst="rect">
            <a:avLst/>
          </a:prstGeom>
        </p:spPr>
      </p:pic>
      <p:pic>
        <p:nvPicPr>
          <p:cNvPr id="18" name="Picture 17" descr="A view from the windshield of a car on a snowy street&#10;&#10;Description automatically generated">
            <a:extLst>
              <a:ext uri="{FF2B5EF4-FFF2-40B4-BE49-F238E27FC236}">
                <a16:creationId xmlns:a16="http://schemas.microsoft.com/office/drawing/2014/main" id="{0313B01F-6D6B-B3CF-AF50-76D45BBA2FA3}"/>
              </a:ext>
            </a:extLst>
          </p:cNvPr>
          <p:cNvPicPr>
            <a:picLocks noChangeAspect="1"/>
          </p:cNvPicPr>
          <p:nvPr/>
        </p:nvPicPr>
        <p:blipFill>
          <a:blip r:embed="rId13" cstate="print">
            <a:extLst>
              <a:ext uri="{28A0092B-C50C-407E-A947-70E740481C1C}">
                <a14:useLocalDpi xmlns:a14="http://schemas.microsoft.com/office/drawing/2010/main" val="0"/>
              </a:ext>
            </a:extLst>
          </a:blip>
          <a:srcRect t="23630" b="29241"/>
          <a:stretch/>
        </p:blipFill>
        <p:spPr>
          <a:xfrm>
            <a:off x="10241281" y="1717274"/>
            <a:ext cx="1816378" cy="1521840"/>
          </a:xfrm>
          <a:prstGeom prst="rect">
            <a:avLst/>
          </a:prstGeom>
        </p:spPr>
      </p:pic>
    </p:spTree>
    <p:extLst>
      <p:ext uri="{BB962C8B-B14F-4D97-AF65-F5344CB8AC3E}">
        <p14:creationId xmlns:p14="http://schemas.microsoft.com/office/powerpoint/2010/main" val="1293373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4B224-C69B-D2F2-8BC0-6F0AE08E0BE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5B4A2BD-DFFA-6219-3FEF-131B8B072E71}"/>
              </a:ext>
            </a:extLst>
          </p:cNvPr>
          <p:cNvSpPr>
            <a:spLocks noGrp="1"/>
          </p:cNvSpPr>
          <p:nvPr>
            <p:ph type="title"/>
          </p:nvPr>
        </p:nvSpPr>
        <p:spPr>
          <a:xfrm>
            <a:off x="1097280" y="955964"/>
            <a:ext cx="10058400" cy="781396"/>
          </a:xfrm>
        </p:spPr>
        <p:txBody>
          <a:bodyPr>
            <a:normAutofit/>
          </a:bodyPr>
          <a:lstStyle/>
          <a:p>
            <a:r>
              <a:rPr lang="en-US" dirty="0"/>
              <a:t>2025 Emergency Management </a:t>
            </a:r>
          </a:p>
        </p:txBody>
      </p:sp>
      <p:sp>
        <p:nvSpPr>
          <p:cNvPr id="3" name="Content Placeholder 2">
            <a:extLst>
              <a:ext uri="{FF2B5EF4-FFF2-40B4-BE49-F238E27FC236}">
                <a16:creationId xmlns:a16="http://schemas.microsoft.com/office/drawing/2014/main" id="{623D18C2-C07E-5EF0-2E4D-EA9FF6EF9294}"/>
              </a:ext>
            </a:extLst>
          </p:cNvPr>
          <p:cNvSpPr>
            <a:spLocks noGrp="1"/>
          </p:cNvSpPr>
          <p:nvPr>
            <p:ph idx="1"/>
          </p:nvPr>
        </p:nvSpPr>
        <p:spPr>
          <a:xfrm>
            <a:off x="694944" y="1761861"/>
            <a:ext cx="11059734" cy="3358780"/>
          </a:xfrm>
        </p:spPr>
        <p:txBody>
          <a:bodyPr>
            <a:normAutofit/>
          </a:bodyPr>
          <a:lstStyle/>
          <a:p>
            <a:pPr>
              <a:spcBef>
                <a:spcPts val="0"/>
              </a:spcBef>
            </a:pPr>
            <a:r>
              <a:rPr lang="en-US" sz="2400" dirty="0">
                <a:solidFill>
                  <a:schemeClr val="tx1"/>
                </a:solidFill>
              </a:rPr>
              <a:t>Added new bike path lighting and fixed path </a:t>
            </a:r>
          </a:p>
          <a:p>
            <a:pPr>
              <a:spcBef>
                <a:spcPts val="0"/>
              </a:spcBef>
            </a:pPr>
            <a:r>
              <a:rPr lang="en-US" sz="2400" dirty="0">
                <a:solidFill>
                  <a:schemeClr val="tx1"/>
                </a:solidFill>
              </a:rPr>
              <a:t>Relocated new Skate Park </a:t>
            </a:r>
          </a:p>
          <a:p>
            <a:pPr>
              <a:spcBef>
                <a:spcPts val="0"/>
              </a:spcBef>
            </a:pPr>
            <a:r>
              <a:rPr lang="en-US" sz="2400" dirty="0">
                <a:solidFill>
                  <a:schemeClr val="tx1"/>
                </a:solidFill>
              </a:rPr>
              <a:t>Added rip rap to prevent future erosion along river</a:t>
            </a:r>
          </a:p>
          <a:p>
            <a:pPr>
              <a:spcBef>
                <a:spcPts val="0"/>
              </a:spcBef>
            </a:pPr>
            <a:r>
              <a:rPr lang="en-US" sz="2400" dirty="0">
                <a:solidFill>
                  <a:schemeClr val="tx1"/>
                </a:solidFill>
              </a:rPr>
              <a:t>Moved Malone playground out of flood zone and moved to Eagles Basin </a:t>
            </a:r>
          </a:p>
          <a:p>
            <a:pPr>
              <a:spcBef>
                <a:spcPts val="0"/>
              </a:spcBef>
            </a:pPr>
            <a:r>
              <a:rPr lang="en-US" sz="2400" dirty="0">
                <a:solidFill>
                  <a:schemeClr val="tx1"/>
                </a:solidFill>
              </a:rPr>
              <a:t>Riley Costello won Emergency Manager of the Year (Association of Minnesota Emergency Managers (AMEM)</a:t>
            </a:r>
          </a:p>
          <a:p>
            <a:pPr>
              <a:spcBef>
                <a:spcPts val="0"/>
              </a:spcBef>
            </a:pPr>
            <a:r>
              <a:rPr lang="en-US" sz="2400" dirty="0">
                <a:solidFill>
                  <a:schemeClr val="tx1"/>
                </a:solidFill>
              </a:rPr>
              <a:t>Received $297,956 for flooding mitigation projects </a:t>
            </a:r>
          </a:p>
          <a:p>
            <a:endParaRPr lang="en-US" dirty="0">
              <a:solidFill>
                <a:schemeClr val="tx1"/>
              </a:solidFill>
            </a:endParaRPr>
          </a:p>
          <a:p>
            <a:endParaRPr lang="en-US" dirty="0"/>
          </a:p>
        </p:txBody>
      </p:sp>
      <p:pic>
        <p:nvPicPr>
          <p:cNvPr id="17" name="Picture 16" descr="A pile of rocks next to a body of water&#10;&#10;AI-generated content may be incorrect.">
            <a:extLst>
              <a:ext uri="{FF2B5EF4-FFF2-40B4-BE49-F238E27FC236}">
                <a16:creationId xmlns:a16="http://schemas.microsoft.com/office/drawing/2014/main" id="{0A8AC48F-BB80-258F-25EA-84F161306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207" y="4771870"/>
            <a:ext cx="2306102" cy="1729577"/>
          </a:xfrm>
          <a:prstGeom prst="rect">
            <a:avLst/>
          </a:prstGeom>
        </p:spPr>
      </p:pic>
      <p:pic>
        <p:nvPicPr>
          <p:cNvPr id="2052" name="Picture 4" descr="Malone Park - City Of Wabasha">
            <a:extLst>
              <a:ext uri="{FF2B5EF4-FFF2-40B4-BE49-F238E27FC236}">
                <a16:creationId xmlns:a16="http://schemas.microsoft.com/office/drawing/2014/main" id="{4B03F520-3D98-7C3F-A337-87340D09EB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408"/>
          <a:stretch>
            <a:fillRect/>
          </a:stretch>
        </p:blipFill>
        <p:spPr bwMode="auto">
          <a:xfrm>
            <a:off x="223006" y="4685002"/>
            <a:ext cx="2702259" cy="19033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15EA086-745D-0E34-45E6-2756187516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6126" y="4535697"/>
            <a:ext cx="2736822" cy="2052618"/>
          </a:xfrm>
          <a:prstGeom prst="rect">
            <a:avLst/>
          </a:prstGeom>
        </p:spPr>
      </p:pic>
      <p:pic>
        <p:nvPicPr>
          <p:cNvPr id="2050" name="Picture 2">
            <a:extLst>
              <a:ext uri="{FF2B5EF4-FFF2-40B4-BE49-F238E27FC236}">
                <a16:creationId xmlns:a16="http://schemas.microsoft.com/office/drawing/2014/main" id="{0F01A834-5E14-10A5-02FE-7561F92605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0378" y="4381414"/>
            <a:ext cx="2736822" cy="204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icture1 2 - City Of Wabasha">
            <a:extLst>
              <a:ext uri="{FF2B5EF4-FFF2-40B4-BE49-F238E27FC236}">
                <a16:creationId xmlns:a16="http://schemas.microsoft.com/office/drawing/2014/main" id="{DC852261-FCD2-BA3C-E529-5C4D7BDCEE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570" t="13940" r="17402" b="22400"/>
          <a:stretch>
            <a:fillRect/>
          </a:stretch>
        </p:blipFill>
        <p:spPr bwMode="auto">
          <a:xfrm>
            <a:off x="10629966" y="2195727"/>
            <a:ext cx="1124712" cy="176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56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5E388D-0F85-4EDA-A59C-C4E14987CC6C}"/>
              </a:ext>
            </a:extLst>
          </p:cNvPr>
          <p:cNvSpPr>
            <a:spLocks noGrp="1"/>
          </p:cNvSpPr>
          <p:nvPr>
            <p:ph type="title"/>
          </p:nvPr>
        </p:nvSpPr>
        <p:spPr>
          <a:xfrm>
            <a:off x="1201024" y="822121"/>
            <a:ext cx="10058400" cy="784540"/>
          </a:xfrm>
        </p:spPr>
        <p:txBody>
          <a:bodyPr>
            <a:normAutofit/>
          </a:bodyPr>
          <a:lstStyle/>
          <a:p>
            <a:r>
              <a:rPr lang="en-US" dirty="0"/>
              <a:t>Police Calls for Service</a:t>
            </a:r>
          </a:p>
        </p:txBody>
      </p:sp>
      <p:sp>
        <p:nvSpPr>
          <p:cNvPr id="10" name="TextBox 9">
            <a:extLst>
              <a:ext uri="{FF2B5EF4-FFF2-40B4-BE49-F238E27FC236}">
                <a16:creationId xmlns:a16="http://schemas.microsoft.com/office/drawing/2014/main" id="{15DBE6C5-32FD-6E1A-B5C6-8CB39ABDB0F8}"/>
              </a:ext>
            </a:extLst>
          </p:cNvPr>
          <p:cNvSpPr txBox="1"/>
          <p:nvPr/>
        </p:nvSpPr>
        <p:spPr>
          <a:xfrm>
            <a:off x="560832" y="5435714"/>
            <a:ext cx="7275252" cy="1200329"/>
          </a:xfrm>
          <a:prstGeom prst="rect">
            <a:avLst/>
          </a:prstGeom>
          <a:noFill/>
        </p:spPr>
        <p:txBody>
          <a:bodyPr wrap="square">
            <a:spAutoFit/>
          </a:bodyPr>
          <a:lstStyle/>
          <a:p>
            <a:pPr marL="285750" indent="-285750">
              <a:buFont typeface="Arial" panose="020B0604020202020204" pitchFamily="34" charset="0"/>
              <a:buChar char="•"/>
            </a:pPr>
            <a:r>
              <a:rPr lang="en-US" dirty="0"/>
              <a:t>4206 calls for service, 88 misdemeanors, 23 gross misdemeanors, and 68 felonies charged this year. </a:t>
            </a:r>
          </a:p>
          <a:p>
            <a:pPr marL="285750" indent="-285750">
              <a:buFont typeface="Arial" panose="020B0604020202020204" pitchFamily="34" charset="0"/>
              <a:buChar char="•"/>
            </a:pPr>
            <a:r>
              <a:rPr lang="en-US" dirty="0"/>
              <a:t>16</a:t>
            </a:r>
            <a:r>
              <a:rPr lang="en-US" sz="1800" dirty="0"/>
              <a:t> search warrants performed this year- theft, drugs, child pornography, financial exploitation of a vulnerable adults, solicitation of a minor, DWO. </a:t>
            </a:r>
            <a:endParaRPr lang="en-US" dirty="0"/>
          </a:p>
        </p:txBody>
      </p:sp>
      <p:pic>
        <p:nvPicPr>
          <p:cNvPr id="4" name="Picture 3">
            <a:extLst>
              <a:ext uri="{FF2B5EF4-FFF2-40B4-BE49-F238E27FC236}">
                <a16:creationId xmlns:a16="http://schemas.microsoft.com/office/drawing/2014/main" id="{14C7D5DD-2307-ED3B-F1AD-94925C6EF088}"/>
              </a:ext>
            </a:extLst>
          </p:cNvPr>
          <p:cNvPicPr>
            <a:picLocks noChangeAspect="1"/>
          </p:cNvPicPr>
          <p:nvPr/>
        </p:nvPicPr>
        <p:blipFill>
          <a:blip r:embed="rId3"/>
          <a:srcRect t="11493"/>
          <a:stretch>
            <a:fillRect/>
          </a:stretch>
        </p:blipFill>
        <p:spPr>
          <a:xfrm>
            <a:off x="314268" y="1606661"/>
            <a:ext cx="7275252" cy="3739110"/>
          </a:xfrm>
          <a:prstGeom prst="rect">
            <a:avLst/>
          </a:prstGeom>
        </p:spPr>
      </p:pic>
      <p:pic>
        <p:nvPicPr>
          <p:cNvPr id="5" name="Picture 4" descr="A group of police officers standing in a line&#10;&#10;AI-generated content may be incorrect.">
            <a:extLst>
              <a:ext uri="{FF2B5EF4-FFF2-40B4-BE49-F238E27FC236}">
                <a16:creationId xmlns:a16="http://schemas.microsoft.com/office/drawing/2014/main" id="{D3C48F82-9BD1-DE9E-7996-8BFECB85C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6560" y="612648"/>
            <a:ext cx="4599841" cy="3324691"/>
          </a:xfrm>
          <a:prstGeom prst="rect">
            <a:avLst/>
          </a:prstGeom>
        </p:spPr>
      </p:pic>
      <p:pic>
        <p:nvPicPr>
          <p:cNvPr id="6" name="Picture 5" descr="A group of men standing in front of a sign&#10;&#10;AI-generated content may be incorrect.">
            <a:extLst>
              <a:ext uri="{FF2B5EF4-FFF2-40B4-BE49-F238E27FC236}">
                <a16:creationId xmlns:a16="http://schemas.microsoft.com/office/drawing/2014/main" id="{BE06D6A0-09C0-39C9-7F40-38F24A428C54}"/>
              </a:ext>
            </a:extLst>
          </p:cNvPr>
          <p:cNvPicPr>
            <a:picLocks noChangeAspect="1"/>
          </p:cNvPicPr>
          <p:nvPr/>
        </p:nvPicPr>
        <p:blipFill>
          <a:blip r:embed="rId5" cstate="print">
            <a:extLst>
              <a:ext uri="{28A0092B-C50C-407E-A947-70E740481C1C}">
                <a14:useLocalDpi xmlns:a14="http://schemas.microsoft.com/office/drawing/2010/main" val="0"/>
              </a:ext>
            </a:extLst>
          </a:blip>
          <a:srcRect r="22076"/>
          <a:stretch>
            <a:fillRect/>
          </a:stretch>
        </p:blipFill>
        <p:spPr>
          <a:xfrm>
            <a:off x="9012545" y="4138980"/>
            <a:ext cx="2618623" cy="2520359"/>
          </a:xfrm>
          <a:prstGeom prst="rect">
            <a:avLst/>
          </a:prstGeom>
        </p:spPr>
      </p:pic>
    </p:spTree>
    <p:extLst>
      <p:ext uri="{BB962C8B-B14F-4D97-AF65-F5344CB8AC3E}">
        <p14:creationId xmlns:p14="http://schemas.microsoft.com/office/powerpoint/2010/main" val="320946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3197-5826-3910-B9B0-27269BE561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3B758-8532-0454-888C-E0662FFB7A9F}"/>
              </a:ext>
            </a:extLst>
          </p:cNvPr>
          <p:cNvSpPr>
            <a:spLocks noGrp="1"/>
          </p:cNvSpPr>
          <p:nvPr>
            <p:ph type="sldNum" sz="quarter" idx="12"/>
          </p:nvPr>
        </p:nvSpPr>
        <p:spPr/>
        <p:txBody>
          <a:bodyPr/>
          <a:lstStyle/>
          <a:p>
            <a:fld id="{C263D6C4-4840-40CC-AC84-17E24B3B7BDE}" type="slidenum">
              <a:rPr lang="en-US" smtClean="0"/>
              <a:pPr/>
              <a:t>5</a:t>
            </a:fld>
            <a:endParaRPr lang="en-US" dirty="0"/>
          </a:p>
        </p:txBody>
      </p:sp>
      <p:sp>
        <p:nvSpPr>
          <p:cNvPr id="8" name="Text Placeholder 4">
            <a:extLst>
              <a:ext uri="{FF2B5EF4-FFF2-40B4-BE49-F238E27FC236}">
                <a16:creationId xmlns:a16="http://schemas.microsoft.com/office/drawing/2014/main" id="{A1BD0E88-41BB-CF39-C63E-BC6F3BE6AAD9}"/>
              </a:ext>
            </a:extLst>
          </p:cNvPr>
          <p:cNvSpPr txBox="1">
            <a:spLocks/>
          </p:cNvSpPr>
          <p:nvPr/>
        </p:nvSpPr>
        <p:spPr>
          <a:xfrm>
            <a:off x="6803278" y="2590085"/>
            <a:ext cx="6791325" cy="2383316"/>
          </a:xfrm>
          <a:prstGeom prst="rect">
            <a:avLst/>
          </a:prstGeom>
        </p:spPr>
        <p:txBody>
          <a:bodyPr vert="horz" lIns="0" tIns="45720" rIns="0" bIns="45720" rtlCol="0" anchor="t">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spcBef>
                <a:spcPts val="0"/>
              </a:spcBef>
              <a:spcAft>
                <a:spcPts val="0"/>
              </a:spcAft>
              <a:buFont typeface="Wingdings" panose="05000000000000000000" pitchFamily="2" charset="2"/>
              <a:buChar char="ü"/>
            </a:pPr>
            <a:endParaRPr lang="en-US" sz="5000" dirty="0">
              <a:solidFill>
                <a:schemeClr val="tx1"/>
              </a:solidFill>
            </a:endParaRPr>
          </a:p>
          <a:p>
            <a:endParaRPr lang="en-US" sz="9600" dirty="0"/>
          </a:p>
        </p:txBody>
      </p:sp>
      <p:sp>
        <p:nvSpPr>
          <p:cNvPr id="9" name="Text Placeholder 4">
            <a:extLst>
              <a:ext uri="{FF2B5EF4-FFF2-40B4-BE49-F238E27FC236}">
                <a16:creationId xmlns:a16="http://schemas.microsoft.com/office/drawing/2014/main" id="{0479CD36-386F-4A79-8BB5-77A502A3CBDE}"/>
              </a:ext>
            </a:extLst>
          </p:cNvPr>
          <p:cNvSpPr txBox="1">
            <a:spLocks/>
          </p:cNvSpPr>
          <p:nvPr/>
        </p:nvSpPr>
        <p:spPr>
          <a:xfrm>
            <a:off x="7077075" y="2632590"/>
            <a:ext cx="6517528" cy="2383316"/>
          </a:xfrm>
          <a:prstGeom prst="rect">
            <a:avLst/>
          </a:prstGeom>
        </p:spPr>
        <p:txBody>
          <a:bodyPr vert="horz" lIns="0" tIns="45720" rIns="0" bIns="45720" rtlCol="0" anchor="t">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spcBef>
                <a:spcPts val="0"/>
              </a:spcBef>
              <a:spcAft>
                <a:spcPts val="0"/>
              </a:spcAft>
              <a:buFont typeface="Wingdings" panose="05000000000000000000" pitchFamily="2" charset="2"/>
              <a:buChar char="ü"/>
            </a:pPr>
            <a:endParaRPr lang="en-US" sz="5000" dirty="0">
              <a:solidFill>
                <a:schemeClr val="tx1"/>
              </a:solidFill>
            </a:endParaRPr>
          </a:p>
          <a:p>
            <a:endParaRPr lang="en-US" sz="9600" dirty="0"/>
          </a:p>
        </p:txBody>
      </p:sp>
      <p:sp>
        <p:nvSpPr>
          <p:cNvPr id="5" name="TextBox 4">
            <a:extLst>
              <a:ext uri="{FF2B5EF4-FFF2-40B4-BE49-F238E27FC236}">
                <a16:creationId xmlns:a16="http://schemas.microsoft.com/office/drawing/2014/main" id="{A4BC6EC3-F1D7-A9EC-00BD-DDFB2874E0E1}"/>
              </a:ext>
            </a:extLst>
          </p:cNvPr>
          <p:cNvSpPr txBox="1"/>
          <p:nvPr/>
        </p:nvSpPr>
        <p:spPr>
          <a:xfrm>
            <a:off x="1426325" y="614701"/>
            <a:ext cx="6220970" cy="707886"/>
          </a:xfrm>
          <a:prstGeom prst="rect">
            <a:avLst/>
          </a:prstGeom>
          <a:noFill/>
        </p:spPr>
        <p:txBody>
          <a:bodyPr wrap="square" rtlCol="0">
            <a:spAutoFit/>
          </a:bodyPr>
          <a:lstStyle/>
          <a:p>
            <a:r>
              <a:rPr lang="en-US" sz="4000" b="1" dirty="0">
                <a:effectLst>
                  <a:outerShdw blurRad="50800" dist="38100" dir="13500000" algn="br" rotWithShape="0">
                    <a:prstClr val="black">
                      <a:alpha val="40000"/>
                    </a:prstClr>
                  </a:outerShdw>
                </a:effectLst>
              </a:rPr>
              <a:t>2025 Police Case Spotlights </a:t>
            </a:r>
          </a:p>
        </p:txBody>
      </p:sp>
      <p:pic>
        <p:nvPicPr>
          <p:cNvPr id="18" name="Picture 17" descr="A person standing next to a police car&#10;&#10;Description automatically generated">
            <a:extLst>
              <a:ext uri="{FF2B5EF4-FFF2-40B4-BE49-F238E27FC236}">
                <a16:creationId xmlns:a16="http://schemas.microsoft.com/office/drawing/2014/main" id="{A6AF9F31-6ED3-0112-A20C-96E009A16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3377" y="2028626"/>
            <a:ext cx="4674979" cy="3506234"/>
          </a:xfrm>
          <a:prstGeom prst="rect">
            <a:avLst/>
          </a:prstGeom>
        </p:spPr>
      </p:pic>
      <p:sp>
        <p:nvSpPr>
          <p:cNvPr id="3" name="TextBox 2">
            <a:extLst>
              <a:ext uri="{FF2B5EF4-FFF2-40B4-BE49-F238E27FC236}">
                <a16:creationId xmlns:a16="http://schemas.microsoft.com/office/drawing/2014/main" id="{142A5BE0-45D9-EC68-DDC2-75A9A6868F99}"/>
              </a:ext>
            </a:extLst>
          </p:cNvPr>
          <p:cNvSpPr txBox="1"/>
          <p:nvPr/>
        </p:nvSpPr>
        <p:spPr>
          <a:xfrm>
            <a:off x="4915590" y="2298012"/>
            <a:ext cx="6094562" cy="4339650"/>
          </a:xfrm>
          <a:prstGeom prst="rect">
            <a:avLst/>
          </a:prstGeom>
          <a:noFill/>
        </p:spPr>
        <p:txBody>
          <a:bodyPr wrap="square">
            <a:spAutoFit/>
          </a:bodyPr>
          <a:lstStyle/>
          <a:p>
            <a:pPr marL="285750" indent="-285750">
              <a:buFontTx/>
              <a:buChar char="-"/>
            </a:pPr>
            <a:r>
              <a:rPr lang="en-US" dirty="0"/>
              <a:t>Secured conviction for a Wabasha man who possessed child sexual abuse materials. </a:t>
            </a:r>
          </a:p>
          <a:p>
            <a:endParaRPr lang="en-US" dirty="0"/>
          </a:p>
          <a:p>
            <a:pPr marL="285750" indent="-285750">
              <a:buFontTx/>
              <a:buChar char="-"/>
            </a:pPr>
            <a:r>
              <a:rPr lang="en-US" dirty="0"/>
              <a:t>A straightforward workplace theft investigation escalated into a major criminal case, including multiple controlled substances, stolen firearms, and receiving stolen property. </a:t>
            </a:r>
          </a:p>
          <a:p>
            <a:endParaRPr lang="en-US" dirty="0"/>
          </a:p>
          <a:p>
            <a:pPr marL="285750" indent="-285750">
              <a:buFontTx/>
              <a:buChar char="-"/>
            </a:pPr>
            <a:r>
              <a:rPr lang="en-US" dirty="0"/>
              <a:t>Community tips, overnight surveillance, led to multiple felony drug charges. </a:t>
            </a:r>
          </a:p>
          <a:p>
            <a:pPr marL="285750" indent="-285750">
              <a:buFontTx/>
              <a:buChar char="-"/>
            </a:pPr>
            <a:endParaRPr lang="en-US" dirty="0"/>
          </a:p>
          <a:p>
            <a:r>
              <a:rPr lang="en-US" sz="3200" b="1" i="1" dirty="0"/>
              <a:t>Proactive Policing </a:t>
            </a:r>
          </a:p>
          <a:p>
            <a:r>
              <a:rPr lang="en-US" sz="3200" b="1" i="1" dirty="0"/>
              <a:t>Community cooperation </a:t>
            </a:r>
          </a:p>
          <a:p>
            <a:r>
              <a:rPr lang="en-US" sz="3200" b="1" i="1" dirty="0"/>
              <a:t>Investigative work </a:t>
            </a:r>
          </a:p>
        </p:txBody>
      </p:sp>
      <p:pic>
        <p:nvPicPr>
          <p:cNvPr id="7" name="Picture 6">
            <a:extLst>
              <a:ext uri="{FF2B5EF4-FFF2-40B4-BE49-F238E27FC236}">
                <a16:creationId xmlns:a16="http://schemas.microsoft.com/office/drawing/2014/main" id="{963C642D-617D-586A-5433-A6D7DD217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147" y="410233"/>
            <a:ext cx="2976528" cy="1674298"/>
          </a:xfrm>
          <a:prstGeom prst="rect">
            <a:avLst/>
          </a:prstGeom>
        </p:spPr>
      </p:pic>
    </p:spTree>
    <p:extLst>
      <p:ext uri="{BB962C8B-B14F-4D97-AF65-F5344CB8AC3E}">
        <p14:creationId xmlns:p14="http://schemas.microsoft.com/office/powerpoint/2010/main" val="2572219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5E388D-0F85-4EDA-A59C-C4E14987CC6C}"/>
              </a:ext>
            </a:extLst>
          </p:cNvPr>
          <p:cNvSpPr>
            <a:spLocks noGrp="1"/>
          </p:cNvSpPr>
          <p:nvPr>
            <p:ph type="title"/>
          </p:nvPr>
        </p:nvSpPr>
        <p:spPr>
          <a:xfrm>
            <a:off x="1265783" y="-307978"/>
            <a:ext cx="8096250" cy="1450757"/>
          </a:xfrm>
        </p:spPr>
        <p:txBody>
          <a:bodyPr/>
          <a:lstStyle/>
          <a:p>
            <a:pPr algn="ctr"/>
            <a:r>
              <a:rPr lang="en-US" dirty="0"/>
              <a:t>2025 Fire Department</a:t>
            </a:r>
          </a:p>
        </p:txBody>
      </p:sp>
      <p:sp>
        <p:nvSpPr>
          <p:cNvPr id="7" name="Content Placeholder 6">
            <a:extLst>
              <a:ext uri="{FF2B5EF4-FFF2-40B4-BE49-F238E27FC236}">
                <a16:creationId xmlns:a16="http://schemas.microsoft.com/office/drawing/2014/main" id="{1A8531C0-7D5F-0966-E0EA-0B144EC06D2F}"/>
              </a:ext>
            </a:extLst>
          </p:cNvPr>
          <p:cNvSpPr>
            <a:spLocks noGrp="1"/>
          </p:cNvSpPr>
          <p:nvPr>
            <p:ph idx="1"/>
          </p:nvPr>
        </p:nvSpPr>
        <p:spPr>
          <a:xfrm>
            <a:off x="2000779" y="1062392"/>
            <a:ext cx="6957703" cy="3800145"/>
          </a:xfrm>
        </p:spPr>
        <p:txBody>
          <a:bodyPr>
            <a:normAutofit fontScale="55000" lnSpcReduction="20000"/>
          </a:bodyPr>
          <a:lstStyle/>
          <a:p>
            <a:pPr marL="457200" marR="0" indent="-457200">
              <a:lnSpc>
                <a:spcPct val="120000"/>
              </a:lnSpc>
              <a:spcBef>
                <a:spcPts val="200"/>
              </a:spcBef>
              <a:spcAft>
                <a:spcPts val="600"/>
              </a:spcAft>
              <a:tabLst>
                <a:tab pos="457200" algn="l"/>
              </a:tabLst>
            </a:pPr>
            <a:r>
              <a:rPr lang="en-US" sz="3600" dirty="0"/>
              <a:t>Wabasha Fire had 178 runs (fires, lift assists, power lines, motor vehicle crashes, water rescues). (+58 calls since last year)</a:t>
            </a:r>
          </a:p>
          <a:p>
            <a:pPr marL="457200" marR="0" indent="-457200">
              <a:lnSpc>
                <a:spcPct val="120000"/>
              </a:lnSpc>
              <a:spcBef>
                <a:spcPts val="200"/>
              </a:spcBef>
              <a:spcAft>
                <a:spcPts val="600"/>
              </a:spcAft>
              <a:tabLst>
                <a:tab pos="457200" algn="l"/>
              </a:tabLst>
            </a:pPr>
            <a:r>
              <a:rPr lang="en-US" sz="3600" dirty="0"/>
              <a:t>Used the air boat 8 times to provide water rescue support </a:t>
            </a:r>
          </a:p>
          <a:p>
            <a:pPr marL="457200" marR="0" indent="-457200">
              <a:lnSpc>
                <a:spcPct val="120000"/>
              </a:lnSpc>
              <a:spcBef>
                <a:spcPts val="200"/>
              </a:spcBef>
              <a:spcAft>
                <a:spcPts val="600"/>
              </a:spcAft>
              <a:tabLst>
                <a:tab pos="457200" algn="l"/>
              </a:tabLst>
            </a:pPr>
            <a:r>
              <a:rPr lang="en-US" sz="3600" dirty="0"/>
              <a:t>31 volunteers completed 1781 hours of training. </a:t>
            </a:r>
          </a:p>
          <a:p>
            <a:pPr marL="457200" indent="-457200">
              <a:lnSpc>
                <a:spcPct val="120000"/>
              </a:lnSpc>
              <a:spcBef>
                <a:spcPts val="200"/>
              </a:spcBef>
              <a:spcAft>
                <a:spcPts val="600"/>
              </a:spcAft>
              <a:tabLst>
                <a:tab pos="457200" algn="l"/>
              </a:tabLst>
            </a:pPr>
            <a:r>
              <a:rPr lang="en-US" sz="3600" dirty="0"/>
              <a:t>Completed </a:t>
            </a:r>
            <a:r>
              <a:rPr lang="en-US" sz="3600" dirty="0">
                <a:solidFill>
                  <a:schemeClr val="tx1"/>
                </a:solidFill>
              </a:rPr>
              <a:t>Fire hall addition, installed new concrete apron, upgraded old ventilation system, replaced floor drain </a:t>
            </a:r>
          </a:p>
          <a:p>
            <a:pPr marL="457200" indent="-457200">
              <a:lnSpc>
                <a:spcPct val="120000"/>
              </a:lnSpc>
              <a:spcBef>
                <a:spcPts val="200"/>
              </a:spcBef>
              <a:spcAft>
                <a:spcPts val="600"/>
              </a:spcAft>
              <a:tabLst>
                <a:tab pos="457200" algn="l"/>
              </a:tabLst>
            </a:pPr>
            <a:r>
              <a:rPr lang="en-US" sz="3600" dirty="0"/>
              <a:t>Fundraising provided support for new concrete apron project </a:t>
            </a:r>
          </a:p>
          <a:p>
            <a:pPr marL="457200" marR="0" indent="-457200">
              <a:lnSpc>
                <a:spcPct val="120000"/>
              </a:lnSpc>
              <a:spcBef>
                <a:spcPts val="200"/>
              </a:spcBef>
              <a:spcAft>
                <a:spcPts val="600"/>
              </a:spcAft>
              <a:tabLst>
                <a:tab pos="457200" algn="l"/>
              </a:tabLst>
            </a:pPr>
            <a:r>
              <a:rPr lang="en-US" sz="3600" dirty="0"/>
              <a:t>Fundraising: Riverboat Days Chicken Feed, raffle tickets for cash prizes, calendar donations, Grumpy Old Men. </a:t>
            </a:r>
          </a:p>
          <a:p>
            <a:pPr marL="0" marR="0" indent="0">
              <a:lnSpc>
                <a:spcPct val="80000"/>
              </a:lnSpc>
              <a:spcBef>
                <a:spcPts val="0"/>
              </a:spcBef>
              <a:spcAft>
                <a:spcPts val="600"/>
              </a:spcAft>
              <a:buNone/>
              <a:tabLst>
                <a:tab pos="457200" algn="l"/>
              </a:tabLst>
            </a:pPr>
            <a:endParaRPr lang="en-US" sz="2800" dirty="0"/>
          </a:p>
          <a:p>
            <a:pPr marL="0" marR="0" indent="0">
              <a:lnSpc>
                <a:spcPct val="80000"/>
              </a:lnSpc>
              <a:spcBef>
                <a:spcPts val="0"/>
              </a:spcBef>
              <a:spcAft>
                <a:spcPts val="600"/>
              </a:spcAft>
              <a:buNone/>
              <a:tabLst>
                <a:tab pos="457200" algn="l"/>
              </a:tabLst>
            </a:pPr>
            <a:endParaRPr lang="en-US" sz="2800" dirty="0"/>
          </a:p>
        </p:txBody>
      </p:sp>
      <p:pic>
        <p:nvPicPr>
          <p:cNvPr id="6" name="Picture 5" descr="A group of firemen using a grinder to remove a bus&#10;&#10;Description automatically generated">
            <a:extLst>
              <a:ext uri="{FF2B5EF4-FFF2-40B4-BE49-F238E27FC236}">
                <a16:creationId xmlns:a16="http://schemas.microsoft.com/office/drawing/2014/main" id="{972D744A-2D52-3A07-D1A0-6A0A1EE6F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5159" y="390014"/>
            <a:ext cx="1942209" cy="2074958"/>
          </a:xfrm>
          <a:prstGeom prst="rect">
            <a:avLst/>
          </a:prstGeom>
        </p:spPr>
      </p:pic>
      <p:pic>
        <p:nvPicPr>
          <p:cNvPr id="3" name="Picture 2" descr="May be an image of text">
            <a:extLst>
              <a:ext uri="{FF2B5EF4-FFF2-40B4-BE49-F238E27FC236}">
                <a16:creationId xmlns:a16="http://schemas.microsoft.com/office/drawing/2014/main" id="{C218B03F-3FC7-B466-2A4F-F20DA5C791C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5" t="15146" r="1215" b="41652"/>
          <a:stretch>
            <a:fillRect/>
          </a:stretch>
        </p:blipFill>
        <p:spPr bwMode="auto">
          <a:xfrm>
            <a:off x="7795044" y="4866183"/>
            <a:ext cx="4259715" cy="17953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7039944-1F1C-1384-5F21-242A1C1F64B4}"/>
              </a:ext>
            </a:extLst>
          </p:cNvPr>
          <p:cNvPicPr>
            <a:picLocks noChangeAspect="1"/>
          </p:cNvPicPr>
          <p:nvPr/>
        </p:nvPicPr>
        <p:blipFill>
          <a:blip r:embed="rId5" cstate="print">
            <a:extLst>
              <a:ext uri="{28A0092B-C50C-407E-A947-70E740481C1C}">
                <a14:useLocalDpi xmlns:a14="http://schemas.microsoft.com/office/drawing/2010/main" val="0"/>
              </a:ext>
            </a:extLst>
          </a:blip>
          <a:srcRect r="18603" b="9923"/>
          <a:stretch>
            <a:fillRect/>
          </a:stretch>
        </p:blipFill>
        <p:spPr>
          <a:xfrm>
            <a:off x="10151471" y="2651934"/>
            <a:ext cx="1841703" cy="2074959"/>
          </a:xfrm>
          <a:prstGeom prst="rect">
            <a:avLst/>
          </a:prstGeom>
        </p:spPr>
      </p:pic>
      <p:pic>
        <p:nvPicPr>
          <p:cNvPr id="1028" name="Picture 4" descr="May be an image of ambulance and text">
            <a:extLst>
              <a:ext uri="{FF2B5EF4-FFF2-40B4-BE49-F238E27FC236}">
                <a16:creationId xmlns:a16="http://schemas.microsoft.com/office/drawing/2014/main" id="{CD68F375-8A2D-669C-F715-7EBF093C42B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52" t="13459" r="4308" b="30574"/>
          <a:stretch>
            <a:fillRect/>
          </a:stretch>
        </p:blipFill>
        <p:spPr bwMode="auto">
          <a:xfrm>
            <a:off x="84401" y="5049500"/>
            <a:ext cx="3776860" cy="16804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group of firefighters working on a car&#10;&#10;AI-generated content may be incorrect.">
            <a:extLst>
              <a:ext uri="{FF2B5EF4-FFF2-40B4-BE49-F238E27FC236}">
                <a16:creationId xmlns:a16="http://schemas.microsoft.com/office/drawing/2014/main" id="{3EB3182C-31AE-31AD-2340-2E5E233825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241" y="2932690"/>
            <a:ext cx="1597241" cy="2021966"/>
          </a:xfrm>
          <a:prstGeom prst="rect">
            <a:avLst/>
          </a:prstGeom>
        </p:spPr>
      </p:pic>
      <p:pic>
        <p:nvPicPr>
          <p:cNvPr id="12" name="Picture 11" descr="A group of people standing in front of a fire truck&#10;&#10;AI-generated content may be incorrect.">
            <a:extLst>
              <a:ext uri="{FF2B5EF4-FFF2-40B4-BE49-F238E27FC236}">
                <a16:creationId xmlns:a16="http://schemas.microsoft.com/office/drawing/2014/main" id="{E88197B4-CDB6-D26C-4FA7-0B2CCF4EB05E}"/>
              </a:ext>
            </a:extLst>
          </p:cNvPr>
          <p:cNvPicPr>
            <a:picLocks noChangeAspect="1"/>
          </p:cNvPicPr>
          <p:nvPr/>
        </p:nvPicPr>
        <p:blipFill>
          <a:blip r:embed="rId8" cstate="print">
            <a:extLst>
              <a:ext uri="{28A0092B-C50C-407E-A947-70E740481C1C}">
                <a14:useLocalDpi xmlns:a14="http://schemas.microsoft.com/office/drawing/2010/main" val="0"/>
              </a:ext>
            </a:extLst>
          </a:blip>
          <a:srcRect t="13040" b="27011"/>
          <a:stretch>
            <a:fillRect/>
          </a:stretch>
        </p:blipFill>
        <p:spPr>
          <a:xfrm>
            <a:off x="3954868" y="4866183"/>
            <a:ext cx="3746568" cy="1907443"/>
          </a:xfrm>
          <a:prstGeom prst="rect">
            <a:avLst/>
          </a:prstGeom>
        </p:spPr>
      </p:pic>
      <p:pic>
        <p:nvPicPr>
          <p:cNvPr id="2049" name="Picture 1">
            <a:extLst>
              <a:ext uri="{FF2B5EF4-FFF2-40B4-BE49-F238E27FC236}">
                <a16:creationId xmlns:a16="http://schemas.microsoft.com/office/drawing/2014/main" id="{AC62F788-4D27-F595-2FD9-2583F0FBC4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71826" y="2801173"/>
            <a:ext cx="1268314" cy="16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Up 1">
            <a:extLst>
              <a:ext uri="{FF2B5EF4-FFF2-40B4-BE49-F238E27FC236}">
                <a16:creationId xmlns:a16="http://schemas.microsoft.com/office/drawing/2014/main" id="{7469BF6E-51CA-4809-D53D-E8521D70ABBD}"/>
              </a:ext>
            </a:extLst>
          </p:cNvPr>
          <p:cNvSpPr/>
          <p:nvPr/>
        </p:nvSpPr>
        <p:spPr>
          <a:xfrm>
            <a:off x="9213770" y="969781"/>
            <a:ext cx="516101" cy="4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15FD04-6BCC-8032-5FB3-504EDE07D0E8}"/>
              </a:ext>
            </a:extLst>
          </p:cNvPr>
          <p:cNvSpPr txBox="1"/>
          <p:nvPr/>
        </p:nvSpPr>
        <p:spPr>
          <a:xfrm>
            <a:off x="9091094" y="1448868"/>
            <a:ext cx="994111" cy="461665"/>
          </a:xfrm>
          <a:prstGeom prst="rect">
            <a:avLst/>
          </a:prstGeom>
          <a:noFill/>
        </p:spPr>
        <p:txBody>
          <a:bodyPr wrap="square" rtlCol="0">
            <a:spAutoFit/>
          </a:bodyPr>
          <a:lstStyle/>
          <a:p>
            <a:r>
              <a:rPr lang="en-US" sz="2400" b="1" u="sng" dirty="0"/>
              <a:t>48%</a:t>
            </a:r>
          </a:p>
        </p:txBody>
      </p:sp>
      <p:pic>
        <p:nvPicPr>
          <p:cNvPr id="1026" name="Picture 2" descr="No photo description available.">
            <a:extLst>
              <a:ext uri="{FF2B5EF4-FFF2-40B4-BE49-F238E27FC236}">
                <a16:creationId xmlns:a16="http://schemas.microsoft.com/office/drawing/2014/main" id="{78E62E58-E66F-2A02-BFC8-6F3045F91BE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79" y="1078236"/>
            <a:ext cx="1722332" cy="157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15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5E388D-0F85-4EDA-A59C-C4E14987CC6C}"/>
              </a:ext>
            </a:extLst>
          </p:cNvPr>
          <p:cNvSpPr>
            <a:spLocks noGrp="1"/>
          </p:cNvSpPr>
          <p:nvPr>
            <p:ph type="title"/>
          </p:nvPr>
        </p:nvSpPr>
        <p:spPr>
          <a:xfrm>
            <a:off x="951812" y="704445"/>
            <a:ext cx="4755676" cy="634336"/>
          </a:xfrm>
        </p:spPr>
        <p:txBody>
          <a:bodyPr vert="horz" lIns="91440" tIns="45720" rIns="91440" bIns="45720" rtlCol="0" anchor="ctr">
            <a:noAutofit/>
          </a:bodyPr>
          <a:lstStyle/>
          <a:p>
            <a:r>
              <a:rPr lang="en-US" sz="4800" b="1" i="0" kern="1200" spc="-50" baseline="0" dirty="0">
                <a:solidFill>
                  <a:schemeClr val="tx1"/>
                </a:solidFill>
                <a:latin typeface="+mn-lt"/>
                <a:ea typeface="+mj-ea"/>
                <a:cs typeface="+mj-cs"/>
              </a:rPr>
              <a:t>2025 Ambulance</a:t>
            </a:r>
          </a:p>
        </p:txBody>
      </p:sp>
      <p:sp>
        <p:nvSpPr>
          <p:cNvPr id="3" name="TextBox 2">
            <a:extLst>
              <a:ext uri="{FF2B5EF4-FFF2-40B4-BE49-F238E27FC236}">
                <a16:creationId xmlns:a16="http://schemas.microsoft.com/office/drawing/2014/main" id="{1C64AE63-6435-0D1D-76DE-14963ABE9F8B}"/>
              </a:ext>
            </a:extLst>
          </p:cNvPr>
          <p:cNvSpPr txBox="1"/>
          <p:nvPr/>
        </p:nvSpPr>
        <p:spPr>
          <a:xfrm>
            <a:off x="480894" y="1536221"/>
            <a:ext cx="7869449" cy="4011732"/>
          </a:xfrm>
          <a:prstGeom prst="rect">
            <a:avLst/>
          </a:prstGeom>
        </p:spPr>
        <p:txBody>
          <a:bodyPr vert="horz" lIns="0" tIns="45720" rIns="0" bIns="45720" rtlCol="0" anchor="t">
            <a:normAutofit/>
          </a:bodyPr>
          <a:lstStyle/>
          <a:p>
            <a:pPr marL="285750" lvl="0" indent="-285750">
              <a:buFont typeface="Arial" panose="020B0604020202020204" pitchFamily="34" charset="0"/>
              <a:buChar char="•"/>
            </a:pPr>
            <a:r>
              <a:rPr lang="en-US" dirty="0"/>
              <a:t>Responded to 1,016 calls for service.  </a:t>
            </a:r>
            <a:r>
              <a:rPr lang="en-US" b="1" dirty="0"/>
              <a:t>+ 97 calls</a:t>
            </a:r>
            <a:endParaRPr lang="en-US" dirty="0"/>
          </a:p>
          <a:p>
            <a:pPr marL="285750" lvl="0" indent="-285750">
              <a:buFont typeface="Arial" panose="020B0604020202020204" pitchFamily="34" charset="0"/>
              <a:buChar char="•"/>
            </a:pPr>
            <a:r>
              <a:rPr lang="en-US" dirty="0"/>
              <a:t>Finished with 602 - 911 Calls an </a:t>
            </a:r>
            <a:r>
              <a:rPr lang="en-US" b="1" dirty="0"/>
              <a:t>increase of 10% over 2024</a:t>
            </a:r>
            <a:endParaRPr lang="en-US" dirty="0"/>
          </a:p>
          <a:p>
            <a:pPr marL="285750" lvl="0" indent="-285750">
              <a:buFont typeface="Arial" panose="020B0604020202020204" pitchFamily="34" charset="0"/>
              <a:buChar char="•"/>
            </a:pPr>
            <a:r>
              <a:rPr lang="en-US" dirty="0"/>
              <a:t>We took 170 Transfers- an</a:t>
            </a:r>
            <a:r>
              <a:rPr lang="en-US" b="1" dirty="0"/>
              <a:t> Increase of 43% over 2024 </a:t>
            </a:r>
            <a:endParaRPr lang="en-US" dirty="0"/>
          </a:p>
          <a:p>
            <a:pPr marL="285750" lvl="0" indent="-285750">
              <a:buFont typeface="Arial" panose="020B0604020202020204" pitchFamily="34" charset="0"/>
              <a:buChar char="•"/>
            </a:pPr>
            <a:r>
              <a:rPr lang="en-US" dirty="0"/>
              <a:t>We had 121 Back up Calls (2 calls at the same time) an</a:t>
            </a:r>
            <a:r>
              <a:rPr lang="en-US" b="1" dirty="0"/>
              <a:t> increase of 78% over 2024</a:t>
            </a:r>
            <a:endParaRPr lang="en-US" dirty="0"/>
          </a:p>
          <a:p>
            <a:pPr marL="285750" lvl="0" indent="-285750">
              <a:buFont typeface="Arial" panose="020B0604020202020204" pitchFamily="34" charset="0"/>
              <a:buChar char="•"/>
            </a:pPr>
            <a:r>
              <a:rPr lang="en-US" dirty="0"/>
              <a:t>Billing Revenue is up </a:t>
            </a:r>
            <a:r>
              <a:rPr lang="en-US" b="1" dirty="0"/>
              <a:t>20% since last year</a:t>
            </a:r>
            <a:endParaRPr lang="en-US" dirty="0"/>
          </a:p>
          <a:p>
            <a:pPr marL="285750" lvl="0" indent="-285750">
              <a:buFont typeface="Arial" panose="020B0604020202020204" pitchFamily="34" charset="0"/>
              <a:buChar char="•"/>
            </a:pPr>
            <a:r>
              <a:rPr lang="en-US" dirty="0"/>
              <a:t>Exceeded budgeted revenue targets, piloted paramedics in ER with St. Elizabeth’s</a:t>
            </a:r>
          </a:p>
          <a:p>
            <a:pPr marL="285750" lvl="0" indent="-285750">
              <a:buFont typeface="Arial" panose="020B0604020202020204" pitchFamily="34" charset="0"/>
              <a:buChar char="•"/>
            </a:pPr>
            <a:r>
              <a:rPr lang="en-US" dirty="0"/>
              <a:t>15 CPR Classes delivered- 107 people</a:t>
            </a:r>
          </a:p>
          <a:p>
            <a:pPr marL="285750" lvl="0" indent="-285750">
              <a:buFont typeface="Arial" panose="020B0604020202020204" pitchFamily="34" charset="0"/>
              <a:buChar char="•"/>
            </a:pPr>
            <a:r>
              <a:rPr lang="en-US" dirty="0"/>
              <a:t>Delivered EMT course with 4 participants. (One has already passed their test and is working as an EMT for us)</a:t>
            </a:r>
          </a:p>
          <a:p>
            <a:pPr marL="285750" lvl="0" indent="-285750">
              <a:buFont typeface="Arial" panose="020B0604020202020204" pitchFamily="34" charset="0"/>
              <a:buChar char="•"/>
            </a:pPr>
            <a:r>
              <a:rPr lang="en-US" dirty="0"/>
              <a:t>Second full-year of ALS. 186 pre-hospital ALS medications, 54 ALS infusions on transfers.</a:t>
            </a:r>
          </a:p>
          <a:p>
            <a:pPr marL="285750" lvl="0" indent="-285750">
              <a:buFont typeface="Arial" panose="020B0604020202020204" pitchFamily="34" charset="0"/>
              <a:buChar char="•"/>
            </a:pPr>
            <a:r>
              <a:rPr lang="en-US" dirty="0"/>
              <a:t>22 Paid-On Call, 8 full/part-time staff cover 17,520 hours</a:t>
            </a:r>
          </a:p>
          <a:p>
            <a:pPr marL="285750" lvl="0" indent="-285750">
              <a:buFont typeface="Arial" panose="020B0604020202020204" pitchFamily="34" charset="0"/>
              <a:buChar char="•"/>
            </a:pPr>
            <a:r>
              <a:rPr lang="en-US" dirty="0"/>
              <a:t>Our dedicated Crew did 720.75 of training hours</a:t>
            </a:r>
          </a:p>
          <a:p>
            <a:pPr marL="285750" lvl="0" indent="-285750">
              <a:buFont typeface="Arial" panose="020B0604020202020204" pitchFamily="34" charset="0"/>
              <a:buChar char="•"/>
            </a:pPr>
            <a:r>
              <a:rPr lang="en-US" dirty="0"/>
              <a:t>All townships contributed to the ambulance service </a:t>
            </a:r>
          </a:p>
          <a:p>
            <a:pPr marL="342900" marR="0" lvl="0" indent="-342900">
              <a:lnSpc>
                <a:spcPct val="90000"/>
              </a:lnSpc>
              <a:spcBef>
                <a:spcPts val="0"/>
              </a:spcBef>
              <a:spcAft>
                <a:spcPts val="600"/>
              </a:spcAft>
              <a:buClr>
                <a:schemeClr val="accent1"/>
              </a:buClr>
              <a:buSzPts val="1000"/>
              <a:buFont typeface="Wingdings" panose="05000000000000000000" pitchFamily="2" charset="2"/>
              <a:buChar char="§"/>
              <a:tabLst>
                <a:tab pos="457200" algn="l"/>
              </a:tabLst>
            </a:pPr>
            <a:endParaRPr lang="en-US" sz="2000" dirty="0">
              <a:solidFill>
                <a:schemeClr val="tx1">
                  <a:lumMod val="75000"/>
                  <a:lumOff val="25000"/>
                </a:schemeClr>
              </a:solidFill>
              <a:effectLst/>
            </a:endParaRPr>
          </a:p>
        </p:txBody>
      </p:sp>
      <p:sp>
        <p:nvSpPr>
          <p:cNvPr id="15" name="Arrow: Up 14">
            <a:extLst>
              <a:ext uri="{FF2B5EF4-FFF2-40B4-BE49-F238E27FC236}">
                <a16:creationId xmlns:a16="http://schemas.microsoft.com/office/drawing/2014/main" id="{B8707EDF-CECE-B048-887A-0D8943240862}"/>
              </a:ext>
            </a:extLst>
          </p:cNvPr>
          <p:cNvSpPr/>
          <p:nvPr/>
        </p:nvSpPr>
        <p:spPr>
          <a:xfrm>
            <a:off x="8450374" y="762912"/>
            <a:ext cx="516101" cy="4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C0F619A3-67A0-3A3D-237A-BB2E3981D510}"/>
              </a:ext>
            </a:extLst>
          </p:cNvPr>
          <p:cNvSpPr/>
          <p:nvPr/>
        </p:nvSpPr>
        <p:spPr>
          <a:xfrm>
            <a:off x="8526748" y="2222800"/>
            <a:ext cx="561011" cy="4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B22458-F0D9-9623-65F5-BA620893538B}"/>
              </a:ext>
            </a:extLst>
          </p:cNvPr>
          <p:cNvSpPr txBox="1"/>
          <p:nvPr/>
        </p:nvSpPr>
        <p:spPr>
          <a:xfrm>
            <a:off x="8325545" y="2722654"/>
            <a:ext cx="1135579" cy="738664"/>
          </a:xfrm>
          <a:prstGeom prst="rect">
            <a:avLst/>
          </a:prstGeom>
          <a:noFill/>
        </p:spPr>
        <p:txBody>
          <a:bodyPr wrap="square" rtlCol="0">
            <a:spAutoFit/>
          </a:bodyPr>
          <a:lstStyle/>
          <a:p>
            <a:pPr algn="ctr"/>
            <a:r>
              <a:rPr lang="en-US" sz="2400" b="1" u="sng" dirty="0"/>
              <a:t>20%</a:t>
            </a:r>
          </a:p>
          <a:p>
            <a:pPr algn="ctr"/>
            <a:r>
              <a:rPr lang="en-US" b="1" u="sng" dirty="0"/>
              <a:t>revenues</a:t>
            </a:r>
          </a:p>
        </p:txBody>
      </p:sp>
      <p:sp>
        <p:nvSpPr>
          <p:cNvPr id="11" name="TextBox 10">
            <a:extLst>
              <a:ext uri="{FF2B5EF4-FFF2-40B4-BE49-F238E27FC236}">
                <a16:creationId xmlns:a16="http://schemas.microsoft.com/office/drawing/2014/main" id="{B0D30819-93D9-1327-BCD9-9025774E7859}"/>
              </a:ext>
            </a:extLst>
          </p:cNvPr>
          <p:cNvSpPr txBox="1"/>
          <p:nvPr/>
        </p:nvSpPr>
        <p:spPr>
          <a:xfrm>
            <a:off x="8428237" y="1272379"/>
            <a:ext cx="994111" cy="830997"/>
          </a:xfrm>
          <a:prstGeom prst="rect">
            <a:avLst/>
          </a:prstGeom>
          <a:noFill/>
        </p:spPr>
        <p:txBody>
          <a:bodyPr wrap="square" rtlCol="0">
            <a:spAutoFit/>
          </a:bodyPr>
          <a:lstStyle/>
          <a:p>
            <a:r>
              <a:rPr lang="en-US" sz="2400" b="1" u="sng" dirty="0"/>
              <a:t>11% calls</a:t>
            </a:r>
          </a:p>
        </p:txBody>
      </p:sp>
      <p:pic>
        <p:nvPicPr>
          <p:cNvPr id="2" name="Picture 1" descr="A group of people standing in front of a ambulance&#10;&#10;Description automatically generated">
            <a:extLst>
              <a:ext uri="{FF2B5EF4-FFF2-40B4-BE49-F238E27FC236}">
                <a16:creationId xmlns:a16="http://schemas.microsoft.com/office/drawing/2014/main" id="{0ED1A873-80C9-FB4B-41B2-A2531519B76B}"/>
              </a:ext>
            </a:extLst>
          </p:cNvPr>
          <p:cNvPicPr>
            <a:picLocks noChangeAspect="1"/>
          </p:cNvPicPr>
          <p:nvPr/>
        </p:nvPicPr>
        <p:blipFill>
          <a:blip r:embed="rId3" cstate="print">
            <a:extLst>
              <a:ext uri="{28A0092B-C50C-407E-A947-70E740481C1C}">
                <a14:useLocalDpi xmlns:a14="http://schemas.microsoft.com/office/drawing/2010/main" val="0"/>
              </a:ext>
            </a:extLst>
          </a:blip>
          <a:srcRect t="16191"/>
          <a:stretch>
            <a:fillRect/>
          </a:stretch>
        </p:blipFill>
        <p:spPr>
          <a:xfrm>
            <a:off x="8350343" y="4619834"/>
            <a:ext cx="3780613" cy="2098944"/>
          </a:xfrm>
          <a:prstGeom prst="rect">
            <a:avLst/>
          </a:prstGeom>
        </p:spPr>
      </p:pic>
      <p:pic>
        <p:nvPicPr>
          <p:cNvPr id="5" name="Picture 4" descr="A wheelchair parked in a dirt field&#10;&#10;Description automatically generated">
            <a:extLst>
              <a:ext uri="{FF2B5EF4-FFF2-40B4-BE49-F238E27FC236}">
                <a16:creationId xmlns:a16="http://schemas.microsoft.com/office/drawing/2014/main" id="{CC90D5EC-A517-0022-9403-C516618660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914435" y="2632227"/>
            <a:ext cx="2174084" cy="1593547"/>
          </a:xfrm>
          <a:prstGeom prst="rect">
            <a:avLst/>
          </a:prstGeom>
        </p:spPr>
      </p:pic>
      <p:pic>
        <p:nvPicPr>
          <p:cNvPr id="1030" name="Picture 6" descr="May be an image of helicopter, ambulance and text">
            <a:extLst>
              <a:ext uri="{FF2B5EF4-FFF2-40B4-BE49-F238E27FC236}">
                <a16:creationId xmlns:a16="http://schemas.microsoft.com/office/drawing/2014/main" id="{5BE02DA5-F7A0-7D0B-59B2-5FD573BBC1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616" b="16269"/>
          <a:stretch>
            <a:fillRect/>
          </a:stretch>
        </p:blipFill>
        <p:spPr bwMode="auto">
          <a:xfrm>
            <a:off x="5990293" y="4850816"/>
            <a:ext cx="2114135" cy="1835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AE672EB-9831-8E9A-9C42-17E10C26288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250"/>
          <a:stretch>
            <a:fillRect/>
          </a:stretch>
        </p:blipFill>
        <p:spPr bwMode="auto">
          <a:xfrm>
            <a:off x="10204704" y="154469"/>
            <a:ext cx="1807980" cy="20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CC8CB3-CC9C-13C5-6C38-DB662206AC55}"/>
              </a:ext>
            </a:extLst>
          </p:cNvPr>
          <p:cNvPicPr>
            <a:picLocks noChangeAspect="1"/>
          </p:cNvPicPr>
          <p:nvPr/>
        </p:nvPicPr>
        <p:blipFill>
          <a:blip r:embed="rId7"/>
          <a:stretch>
            <a:fillRect/>
          </a:stretch>
        </p:blipFill>
        <p:spPr>
          <a:xfrm>
            <a:off x="3145127" y="5427203"/>
            <a:ext cx="1876674" cy="1291575"/>
          </a:xfrm>
          <a:prstGeom prst="rect">
            <a:avLst/>
          </a:prstGeom>
        </p:spPr>
      </p:pic>
      <p:pic>
        <p:nvPicPr>
          <p:cNvPr id="10" name="Picture 9" descr="A group of people working on a child&#10;&#10;AI-generated content may be incorrect.">
            <a:extLst>
              <a:ext uri="{FF2B5EF4-FFF2-40B4-BE49-F238E27FC236}">
                <a16:creationId xmlns:a16="http://schemas.microsoft.com/office/drawing/2014/main" id="{667406C7-B73A-9653-9347-B9B898CD10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583" y="5468151"/>
            <a:ext cx="1876674" cy="1250627"/>
          </a:xfrm>
          <a:prstGeom prst="rect">
            <a:avLst/>
          </a:prstGeom>
        </p:spPr>
      </p:pic>
      <p:pic>
        <p:nvPicPr>
          <p:cNvPr id="7" name="Picture 6">
            <a:extLst>
              <a:ext uri="{FF2B5EF4-FFF2-40B4-BE49-F238E27FC236}">
                <a16:creationId xmlns:a16="http://schemas.microsoft.com/office/drawing/2014/main" id="{66048138-20F4-5DFA-9127-5E38DFA4A4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193961"/>
            <a:ext cx="2114135" cy="1268240"/>
          </a:xfrm>
          <a:prstGeom prst="rect">
            <a:avLst/>
          </a:prstGeom>
        </p:spPr>
      </p:pic>
    </p:spTree>
    <p:extLst>
      <p:ext uri="{BB962C8B-B14F-4D97-AF65-F5344CB8AC3E}">
        <p14:creationId xmlns:p14="http://schemas.microsoft.com/office/powerpoint/2010/main" val="1318981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EF0B5-5054-065A-A85B-9986ED07857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68B77D-2553-8740-96E4-DB4058068D06}"/>
              </a:ext>
            </a:extLst>
          </p:cNvPr>
          <p:cNvSpPr>
            <a:spLocks noGrp="1"/>
          </p:cNvSpPr>
          <p:nvPr>
            <p:ph idx="1"/>
          </p:nvPr>
        </p:nvSpPr>
        <p:spPr>
          <a:xfrm>
            <a:off x="431203" y="1833556"/>
            <a:ext cx="7199992" cy="2827130"/>
          </a:xfrm>
        </p:spPr>
        <p:txBody>
          <a:bodyPr>
            <a:normAutofit/>
          </a:bodyPr>
          <a:lstStyle/>
          <a:p>
            <a:pPr>
              <a:lnSpc>
                <a:spcPct val="120000"/>
              </a:lnSpc>
              <a:spcBef>
                <a:spcPts val="0"/>
              </a:spcBef>
              <a:spcAft>
                <a:spcPts val="0"/>
              </a:spcAft>
              <a:buFont typeface="Wingdings" panose="05000000000000000000" pitchFamily="2" charset="2"/>
              <a:buChar char="ü"/>
            </a:pPr>
            <a:endParaRPr lang="en-US" sz="3800" dirty="0">
              <a:solidFill>
                <a:schemeClr val="tx1"/>
              </a:solidFill>
            </a:endParaRPr>
          </a:p>
          <a:p>
            <a:pPr>
              <a:lnSpc>
                <a:spcPct val="120000"/>
              </a:lnSpc>
              <a:spcBef>
                <a:spcPts val="0"/>
              </a:spcBef>
              <a:spcAft>
                <a:spcPts val="0"/>
              </a:spcAft>
              <a:buFont typeface="Wingdings" panose="05000000000000000000" pitchFamily="2" charset="2"/>
              <a:buChar char="ü"/>
            </a:pPr>
            <a:endParaRPr lang="en-US" sz="3800" dirty="0">
              <a:solidFill>
                <a:schemeClr val="tx1"/>
              </a:solidFill>
            </a:endParaRPr>
          </a:p>
          <a:p>
            <a:pPr marL="0" indent="0">
              <a:buNone/>
            </a:pPr>
            <a:endParaRPr lang="en-US" sz="9600" dirty="0"/>
          </a:p>
        </p:txBody>
      </p:sp>
      <p:sp>
        <p:nvSpPr>
          <p:cNvPr id="2" name="Slide Number Placeholder 1">
            <a:extLst>
              <a:ext uri="{FF2B5EF4-FFF2-40B4-BE49-F238E27FC236}">
                <a16:creationId xmlns:a16="http://schemas.microsoft.com/office/drawing/2014/main" id="{D3812B7B-7D5F-E029-744F-D93121D6D981}"/>
              </a:ext>
            </a:extLst>
          </p:cNvPr>
          <p:cNvSpPr>
            <a:spLocks noGrp="1"/>
          </p:cNvSpPr>
          <p:nvPr>
            <p:ph type="sldNum" sz="quarter" idx="12"/>
          </p:nvPr>
        </p:nvSpPr>
        <p:spPr/>
        <p:txBody>
          <a:bodyPr/>
          <a:lstStyle/>
          <a:p>
            <a:fld id="{C263D6C4-4840-40CC-AC84-17E24B3B7BDE}" type="slidenum">
              <a:rPr lang="en-US" smtClean="0"/>
              <a:pPr/>
              <a:t>8</a:t>
            </a:fld>
            <a:endParaRPr lang="en-US" dirty="0"/>
          </a:p>
        </p:txBody>
      </p:sp>
      <p:sp>
        <p:nvSpPr>
          <p:cNvPr id="6" name="Text Placeholder 4">
            <a:extLst>
              <a:ext uri="{FF2B5EF4-FFF2-40B4-BE49-F238E27FC236}">
                <a16:creationId xmlns:a16="http://schemas.microsoft.com/office/drawing/2014/main" id="{A4E8C002-5421-7A5B-3C80-6A16B78574BF}"/>
              </a:ext>
            </a:extLst>
          </p:cNvPr>
          <p:cNvSpPr txBox="1">
            <a:spLocks/>
          </p:cNvSpPr>
          <p:nvPr/>
        </p:nvSpPr>
        <p:spPr>
          <a:xfrm>
            <a:off x="2696069" y="1225223"/>
            <a:ext cx="7522587" cy="3652716"/>
          </a:xfrm>
          <a:prstGeom prst="rect">
            <a:avLst/>
          </a:prstGeom>
        </p:spPr>
        <p:txBody>
          <a:bodyPr vert="horz" lIns="0" tIns="45720" rIns="0" bIns="45720" rtlCol="0" anchor="t">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r>
              <a:rPr lang="en-US" dirty="0"/>
              <a:t>Highlights of the year include: many children and adult programs, started the final mural in the Main Library - "Feathered Horizons"</a:t>
            </a:r>
          </a:p>
          <a:p>
            <a:pPr lvl="0"/>
            <a:r>
              <a:rPr lang="en-US" dirty="0"/>
              <a:t>29,138 visits to the library in 2025</a:t>
            </a:r>
          </a:p>
          <a:p>
            <a:pPr lvl="0"/>
            <a:r>
              <a:rPr lang="en-US" dirty="0"/>
              <a:t>1,035  public computer sessions</a:t>
            </a:r>
          </a:p>
          <a:p>
            <a:pPr lvl="0"/>
            <a:r>
              <a:rPr lang="en-US" dirty="0"/>
              <a:t>3,535 wireless sessions</a:t>
            </a:r>
          </a:p>
          <a:p>
            <a:pPr lvl="0"/>
            <a:r>
              <a:rPr lang="en-US" dirty="0"/>
              <a:t>41,561 physical media circulation and 4,991 </a:t>
            </a:r>
            <a:r>
              <a:rPr lang="en-US" dirty="0" err="1"/>
              <a:t>ebooks</a:t>
            </a:r>
            <a:r>
              <a:rPr lang="en-US" dirty="0"/>
              <a:t>/</a:t>
            </a:r>
            <a:r>
              <a:rPr lang="en-US" dirty="0" err="1"/>
              <a:t>eaudio</a:t>
            </a:r>
            <a:endParaRPr lang="en-US" dirty="0"/>
          </a:p>
          <a:p>
            <a:pPr lvl="0"/>
            <a:r>
              <a:rPr lang="en-US" dirty="0"/>
              <a:t>172 programs with attendance of 4,991 for both adults, youth, and children </a:t>
            </a:r>
          </a:p>
          <a:p>
            <a:pPr lvl="0"/>
            <a:r>
              <a:rPr lang="en-US" dirty="0"/>
              <a:t>$12,500 in grants toward programs</a:t>
            </a:r>
          </a:p>
        </p:txBody>
      </p:sp>
      <p:sp>
        <p:nvSpPr>
          <p:cNvPr id="9" name="Title 8">
            <a:extLst>
              <a:ext uri="{FF2B5EF4-FFF2-40B4-BE49-F238E27FC236}">
                <a16:creationId xmlns:a16="http://schemas.microsoft.com/office/drawing/2014/main" id="{0FE35029-9690-45C9-9C55-1C4D37A6F07D}"/>
              </a:ext>
            </a:extLst>
          </p:cNvPr>
          <p:cNvSpPr>
            <a:spLocks noGrp="1"/>
          </p:cNvSpPr>
          <p:nvPr>
            <p:ph type="title"/>
          </p:nvPr>
        </p:nvSpPr>
        <p:spPr>
          <a:xfrm>
            <a:off x="4031199" y="318462"/>
            <a:ext cx="10840279" cy="634336"/>
          </a:xfrm>
        </p:spPr>
        <p:txBody>
          <a:bodyPr vert="horz" lIns="91440" tIns="45720" rIns="91440" bIns="45720" rtlCol="0" anchor="ctr">
            <a:noAutofit/>
          </a:bodyPr>
          <a:lstStyle/>
          <a:p>
            <a:r>
              <a:rPr lang="en-US" sz="4800" b="1" i="0" kern="1200" spc="-50" baseline="0" dirty="0">
                <a:solidFill>
                  <a:schemeClr val="tx1"/>
                </a:solidFill>
                <a:latin typeface="+mn-lt"/>
                <a:ea typeface="+mj-ea"/>
                <a:cs typeface="+mj-cs"/>
              </a:rPr>
              <a:t>2025 Library </a:t>
            </a:r>
          </a:p>
        </p:txBody>
      </p:sp>
      <p:pic>
        <p:nvPicPr>
          <p:cNvPr id="10" name="Picture 9" descr="A group of women in circles&#10;&#10;AI-generated content may be incorrect.">
            <a:extLst>
              <a:ext uri="{FF2B5EF4-FFF2-40B4-BE49-F238E27FC236}">
                <a16:creationId xmlns:a16="http://schemas.microsoft.com/office/drawing/2014/main" id="{5953D904-2677-DABE-6E63-6936CD14E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277" y="1634871"/>
            <a:ext cx="2337442" cy="3025815"/>
          </a:xfrm>
          <a:prstGeom prst="rect">
            <a:avLst/>
          </a:prstGeom>
        </p:spPr>
      </p:pic>
      <p:pic>
        <p:nvPicPr>
          <p:cNvPr id="1031" name="Picture 2">
            <a:extLst>
              <a:ext uri="{FF2B5EF4-FFF2-40B4-BE49-F238E27FC236}">
                <a16:creationId xmlns:a16="http://schemas.microsoft.com/office/drawing/2014/main" id="{A03ED2CA-03A0-F6B0-D40C-7464A00EEE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036"/>
          <a:stretch>
            <a:fillRect/>
          </a:stretch>
        </p:blipFill>
        <p:spPr bwMode="auto">
          <a:xfrm>
            <a:off x="9769434" y="46037"/>
            <a:ext cx="1898938" cy="205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May be an image of child">
            <a:extLst>
              <a:ext uri="{FF2B5EF4-FFF2-40B4-BE49-F238E27FC236}">
                <a16:creationId xmlns:a16="http://schemas.microsoft.com/office/drawing/2014/main" id="{4B6ABEF6-CCDD-EBA6-10EE-1A4D5324FE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90"/>
          <a:stretch>
            <a:fillRect/>
          </a:stretch>
        </p:blipFill>
        <p:spPr bwMode="auto">
          <a:xfrm>
            <a:off x="9769435" y="2279652"/>
            <a:ext cx="1898937" cy="2530293"/>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Up 17">
            <a:extLst>
              <a:ext uri="{FF2B5EF4-FFF2-40B4-BE49-F238E27FC236}">
                <a16:creationId xmlns:a16="http://schemas.microsoft.com/office/drawing/2014/main" id="{5EFE7001-BAED-4B20-F4ED-8B8BED3576AB}"/>
              </a:ext>
            </a:extLst>
          </p:cNvPr>
          <p:cNvSpPr/>
          <p:nvPr/>
        </p:nvSpPr>
        <p:spPr>
          <a:xfrm>
            <a:off x="5941261" y="5486272"/>
            <a:ext cx="516101" cy="4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4A6096D-8D1A-1341-F138-3B90E331E69B}"/>
              </a:ext>
            </a:extLst>
          </p:cNvPr>
          <p:cNvSpPr txBox="1"/>
          <p:nvPr/>
        </p:nvSpPr>
        <p:spPr>
          <a:xfrm>
            <a:off x="6457362" y="5486271"/>
            <a:ext cx="994111" cy="461665"/>
          </a:xfrm>
          <a:prstGeom prst="rect">
            <a:avLst/>
          </a:prstGeom>
          <a:noFill/>
        </p:spPr>
        <p:txBody>
          <a:bodyPr wrap="square" rtlCol="0">
            <a:spAutoFit/>
          </a:bodyPr>
          <a:lstStyle/>
          <a:p>
            <a:r>
              <a:rPr lang="en-US" sz="2400" b="1" u="sng" dirty="0"/>
              <a:t>13%</a:t>
            </a:r>
          </a:p>
        </p:txBody>
      </p:sp>
      <p:pic>
        <p:nvPicPr>
          <p:cNvPr id="2050" name="Picture 2" descr="May be an image of christmas tree">
            <a:extLst>
              <a:ext uri="{FF2B5EF4-FFF2-40B4-BE49-F238E27FC236}">
                <a16:creationId xmlns:a16="http://schemas.microsoft.com/office/drawing/2014/main" id="{304DDFDA-160E-E0A2-6052-A1EFAD0771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9434" y="4988829"/>
            <a:ext cx="2067612" cy="1550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photo description available.">
            <a:extLst>
              <a:ext uri="{FF2B5EF4-FFF2-40B4-BE49-F238E27FC236}">
                <a16:creationId xmlns:a16="http://schemas.microsoft.com/office/drawing/2014/main" id="{B3E17A03-3BF6-F907-C3F6-9725FB0A840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839" b="29864"/>
          <a:stretch>
            <a:fillRect/>
          </a:stretch>
        </p:blipFill>
        <p:spPr bwMode="auto">
          <a:xfrm>
            <a:off x="99757" y="4957108"/>
            <a:ext cx="2626481" cy="1519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 photo description available.">
            <a:extLst>
              <a:ext uri="{FF2B5EF4-FFF2-40B4-BE49-F238E27FC236}">
                <a16:creationId xmlns:a16="http://schemas.microsoft.com/office/drawing/2014/main" id="{9DD5C0E4-DC03-A009-38D5-96F093DC745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309"/>
          <a:stretch>
            <a:fillRect/>
          </a:stretch>
        </p:blipFill>
        <p:spPr bwMode="auto">
          <a:xfrm>
            <a:off x="398321" y="46037"/>
            <a:ext cx="2183398" cy="20657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 photo description available.">
            <a:extLst>
              <a:ext uri="{FF2B5EF4-FFF2-40B4-BE49-F238E27FC236}">
                <a16:creationId xmlns:a16="http://schemas.microsoft.com/office/drawing/2014/main" id="{BB69433B-6623-B720-01B4-2CCC9DE3F9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0245" y="2089554"/>
            <a:ext cx="1649361" cy="206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499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a:extLst>
              <a:ext uri="{FF2B5EF4-FFF2-40B4-BE49-F238E27FC236}">
                <a16:creationId xmlns:a16="http://schemas.microsoft.com/office/drawing/2014/main" id="{B11157D7-2FCE-C8F6-F99E-6222FF598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88" y="0"/>
            <a:ext cx="9144000" cy="67368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2E012B-B957-6691-0BFA-80F2A7FF5321}"/>
              </a:ext>
            </a:extLst>
          </p:cNvPr>
          <p:cNvSpPr>
            <a:spLocks noGrp="1"/>
          </p:cNvSpPr>
          <p:nvPr>
            <p:ph idx="1"/>
          </p:nvPr>
        </p:nvSpPr>
        <p:spPr>
          <a:xfrm>
            <a:off x="850393" y="4370832"/>
            <a:ext cx="8321040" cy="2183096"/>
          </a:xfrm>
          <a:solidFill>
            <a:schemeClr val="bg1"/>
          </a:solidFill>
        </p:spPr>
        <p:txBody>
          <a:bodyPr>
            <a:normAutofit fontScale="77500" lnSpcReduction="20000"/>
          </a:bodyPr>
          <a:lstStyle/>
          <a:p>
            <a:pPr marL="285750" indent="-285750">
              <a:buFont typeface="Arial" panose="020B0604020202020204" pitchFamily="34" charset="0"/>
              <a:buChar char="•"/>
            </a:pPr>
            <a:r>
              <a:rPr lang="en-US" sz="3200" dirty="0"/>
              <a:t>2,030 paid visitors, 247 students using the free pass program</a:t>
            </a:r>
          </a:p>
          <a:p>
            <a:pPr marL="285750" indent="-285750">
              <a:buFont typeface="Arial" panose="020B0604020202020204" pitchFamily="34" charset="0"/>
              <a:buChar char="•"/>
            </a:pPr>
            <a:r>
              <a:rPr lang="en-US" sz="3200" dirty="0"/>
              <a:t>Delivered over 273 swim lessons </a:t>
            </a:r>
          </a:p>
          <a:p>
            <a:pPr marL="285750" indent="-285750">
              <a:buFont typeface="Arial" panose="020B0604020202020204" pitchFamily="34" charset="0"/>
              <a:buChar char="•"/>
            </a:pPr>
            <a:r>
              <a:rPr lang="en-US" sz="3200" dirty="0"/>
              <a:t>Water aerobics- more sessions offered, very popular </a:t>
            </a:r>
          </a:p>
          <a:p>
            <a:pPr marL="285750" indent="-285750">
              <a:buFont typeface="Arial" panose="020B0604020202020204" pitchFamily="34" charset="0"/>
              <a:buChar char="•"/>
            </a:pPr>
            <a:r>
              <a:rPr lang="en-US" sz="3200" dirty="0">
                <a:latin typeface="Aptos" panose="020B0004020202020204" pitchFamily="34" charset="0"/>
                <a:ea typeface="Aptos" panose="020B0004020202020204" pitchFamily="34" charset="0"/>
                <a:cs typeface="Aptos" panose="020B0004020202020204" pitchFamily="34" charset="0"/>
              </a:rPr>
              <a:t>Recalked pool, repaired leaks, implemented Department of Health Inspection recommendations </a:t>
            </a:r>
          </a:p>
          <a:p>
            <a:pPr marL="0" indent="0">
              <a:buNone/>
            </a:pPr>
            <a:endParaRPr lang="en-US" dirty="0"/>
          </a:p>
        </p:txBody>
      </p:sp>
      <p:sp>
        <p:nvSpPr>
          <p:cNvPr id="7" name="Content Placeholder 2">
            <a:extLst>
              <a:ext uri="{FF2B5EF4-FFF2-40B4-BE49-F238E27FC236}">
                <a16:creationId xmlns:a16="http://schemas.microsoft.com/office/drawing/2014/main" id="{FD721AE0-F8DB-33A1-3CED-3BC8B114BF68}"/>
              </a:ext>
            </a:extLst>
          </p:cNvPr>
          <p:cNvSpPr txBox="1">
            <a:spLocks/>
          </p:cNvSpPr>
          <p:nvPr/>
        </p:nvSpPr>
        <p:spPr>
          <a:xfrm>
            <a:off x="1231709" y="1862838"/>
            <a:ext cx="10405555" cy="3437123"/>
          </a:xfrm>
          <a:prstGeom prst="rect">
            <a:avLst/>
          </a:prstGeom>
        </p:spPr>
        <p:txBody>
          <a:bodyPr vert="horz" lIns="0" tIns="45720" rIns="0" bIns="45720" rtlCol="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endParaRPr lang="en-US" dirty="0"/>
          </a:p>
        </p:txBody>
      </p:sp>
      <p:sp>
        <p:nvSpPr>
          <p:cNvPr id="10" name="Content Placeholder 2">
            <a:extLst>
              <a:ext uri="{FF2B5EF4-FFF2-40B4-BE49-F238E27FC236}">
                <a16:creationId xmlns:a16="http://schemas.microsoft.com/office/drawing/2014/main" id="{CEC60097-6D14-26D6-14CD-404EE24C805E}"/>
              </a:ext>
            </a:extLst>
          </p:cNvPr>
          <p:cNvSpPr txBox="1">
            <a:spLocks/>
          </p:cNvSpPr>
          <p:nvPr/>
        </p:nvSpPr>
        <p:spPr>
          <a:xfrm>
            <a:off x="2967652" y="121192"/>
            <a:ext cx="6659347" cy="1377632"/>
          </a:xfrm>
          <a:prstGeom prst="rect">
            <a:avLst/>
          </a:prstGeom>
        </p:spPr>
        <p:txBody>
          <a:bodyPr vert="horz" lIns="0" tIns="45720" rIns="0" bIns="45720" rtlCol="0">
            <a:normAutofit fontScale="92500" lnSpcReduction="2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i="1" dirty="0">
                <a:latin typeface="Aptos" panose="020B0004020202020204" pitchFamily="34" charset="0"/>
                <a:ea typeface="Aptos" panose="020B0004020202020204" pitchFamily="34" charset="0"/>
                <a:cs typeface="Aptos" panose="020B0004020202020204" pitchFamily="34" charset="0"/>
              </a:rPr>
              <a:t>“Our instructor was exceptional with helping our daughter get over her fear of water!”</a:t>
            </a:r>
          </a:p>
          <a:p>
            <a:pPr marL="0" indent="0">
              <a:buNone/>
            </a:pPr>
            <a:r>
              <a:rPr lang="en-US" sz="2400" b="1" i="1" dirty="0">
                <a:solidFill>
                  <a:schemeClr val="bg2"/>
                </a:solidFill>
                <a:latin typeface="Aptos" panose="020B0004020202020204" pitchFamily="34" charset="0"/>
                <a:ea typeface="Aptos" panose="020B0004020202020204" pitchFamily="34" charset="0"/>
                <a:cs typeface="Aptos" panose="020B0004020202020204" pitchFamily="34" charset="0"/>
              </a:rPr>
              <a:t>“No place I would rather spend my Wednesday evenings!” (water aerobics)</a:t>
            </a:r>
          </a:p>
          <a:p>
            <a:pPr marL="0" indent="0">
              <a:buFont typeface="Wingdings" panose="05000000000000000000" pitchFamily="2" charset="2"/>
              <a:buNone/>
            </a:pPr>
            <a:endParaRPr lang="en-US" dirty="0"/>
          </a:p>
        </p:txBody>
      </p:sp>
      <p:pic>
        <p:nvPicPr>
          <p:cNvPr id="3076" name="Picture 4" descr="No photo description available.">
            <a:extLst>
              <a:ext uri="{FF2B5EF4-FFF2-40B4-BE49-F238E27FC236}">
                <a16:creationId xmlns:a16="http://schemas.microsoft.com/office/drawing/2014/main" id="{BC1BFB27-2EBB-52AE-1B42-7780C10DAE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1869" y="252373"/>
            <a:ext cx="1915676" cy="14284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o photo description available.">
            <a:extLst>
              <a:ext uri="{FF2B5EF4-FFF2-40B4-BE49-F238E27FC236}">
                <a16:creationId xmlns:a16="http://schemas.microsoft.com/office/drawing/2014/main" id="{897509D0-8B95-E44B-4BCB-00862CFD2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8166" y="1851660"/>
            <a:ext cx="1889379" cy="25191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o photo description available.">
            <a:extLst>
              <a:ext uri="{FF2B5EF4-FFF2-40B4-BE49-F238E27FC236}">
                <a16:creationId xmlns:a16="http://schemas.microsoft.com/office/drawing/2014/main" id="{771B0E26-D207-F559-67E9-B43D9E658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16761" y="4469096"/>
            <a:ext cx="1700784" cy="226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53040"/>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documentManagement/types"/>
    <ds:schemaRef ds:uri="71af3243-3dd4-4a8d-8c0d-dd76da1f02a5"/>
    <ds:schemaRef ds:uri="http://www.w3.org/XML/1998/namespace"/>
    <ds:schemaRef ds:uri="http://purl.org/dc/elements/1.1/"/>
    <ds:schemaRef ds:uri="http://purl.org/dc/dcmitype/"/>
    <ds:schemaRef ds:uri="http://schemas.microsoft.com/office/infopath/2007/PartnerControls"/>
    <ds:schemaRef ds:uri="16c05727-aa75-4e4a-9b5f-8a80a1165891"/>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16234</TotalTime>
  <Words>1162</Words>
  <Application>Microsoft Office PowerPoint</Application>
  <PresentationFormat>Widescreen</PresentationFormat>
  <Paragraphs>112</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Calibri</vt:lpstr>
      <vt:lpstr>Wingdings</vt:lpstr>
      <vt:lpstr>RetrospectVTI</vt:lpstr>
      <vt:lpstr>City of Wabasha  2025 Accomplishments</vt:lpstr>
      <vt:lpstr>2025 Public Works/Utilities Major Projects </vt:lpstr>
      <vt:lpstr>2025 Emergency Management </vt:lpstr>
      <vt:lpstr>Police Calls for Service</vt:lpstr>
      <vt:lpstr>PowerPoint Presentation</vt:lpstr>
      <vt:lpstr>2025 Fire Department</vt:lpstr>
      <vt:lpstr>2025 Ambulance</vt:lpstr>
      <vt:lpstr>2025 Library </vt:lpstr>
      <vt:lpstr>PowerPoint Presentation</vt:lpstr>
      <vt:lpstr>2025 City and Port Authority Highlights</vt:lpstr>
      <vt:lpstr>2025 Building Permits Issued</vt:lpstr>
      <vt:lpstr>What a year! Thank you Wabasha City Council and Wabasha City Staff.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Wabasha  2023 Budget Workshop</dc:title>
  <dc:creator>Tyler Grabau</dc:creator>
  <cp:lastModifiedBy>Caroline Gregerson</cp:lastModifiedBy>
  <cp:revision>221</cp:revision>
  <cp:lastPrinted>2025-12-02T23:43:16Z</cp:lastPrinted>
  <dcterms:created xsi:type="dcterms:W3CDTF">2022-08-08T17:11:26Z</dcterms:created>
  <dcterms:modified xsi:type="dcterms:W3CDTF">2026-01-06T23:20:59Z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